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83" r:id="rId4"/>
    <p:sldId id="285" r:id="rId5"/>
    <p:sldId id="286" r:id="rId6"/>
    <p:sldId id="287" r:id="rId7"/>
    <p:sldId id="302" r:id="rId8"/>
    <p:sldId id="289" r:id="rId9"/>
    <p:sldId id="291" r:id="rId10"/>
    <p:sldId id="306" r:id="rId11"/>
    <p:sldId id="293" r:id="rId12"/>
    <p:sldId id="294" r:id="rId13"/>
    <p:sldId id="295" r:id="rId14"/>
    <p:sldId id="297" r:id="rId15"/>
    <p:sldId id="296" r:id="rId16"/>
    <p:sldId id="298" r:id="rId17"/>
    <p:sldId id="299" r:id="rId18"/>
    <p:sldId id="300" r:id="rId19"/>
    <p:sldId id="301" r:id="rId20"/>
    <p:sldId id="307" r:id="rId21"/>
    <p:sldId id="308" r:id="rId22"/>
    <p:sldId id="303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04" r:id="rId34"/>
    <p:sldId id="305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3783"/>
  </p:normalViewPr>
  <p:slideViewPr>
    <p:cSldViewPr snapToGrid="0">
      <p:cViewPr varScale="1">
        <p:scale>
          <a:sx n="84" d="100"/>
          <a:sy n="84" d="100"/>
        </p:scale>
        <p:origin x="20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8T08:31:3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8T08:31:3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8T08:31:3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8T08:31:3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28CD2-AB50-660F-74DB-0C43C7F89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8967B-2712-4E9F-C32A-718C61ED8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B8779-EC22-FE2C-CCA7-66403D56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F6DF-BA59-2649-AF3A-238BA51A93C9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6F36-0FA0-2F7B-778D-300CAAD4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9D3B7-C19E-E95B-23EA-26B87909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2CB7-88D7-6445-B13D-59ED838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2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3644-9E7B-BE52-F5B6-64D54708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CDB1C-8BED-D1B9-9DEE-14331C1B6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017E2-6B87-8A4C-51DD-0DBAD24F3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F6DF-BA59-2649-AF3A-238BA51A93C9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EA30F-2BF7-C5BB-0D96-EEDFD289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AF257-B518-7F79-2516-E781EE14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2CB7-88D7-6445-B13D-59ED838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C2066-77EA-A517-611D-81769CEEA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8A11A-F6C0-1055-DB5D-FC15E33B5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5FC50-8AE3-0978-90E1-56C5550C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F6DF-BA59-2649-AF3A-238BA51A93C9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44EA1-773A-ED3D-C0BB-72132CFD1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98F4A-0C6E-079D-D7B1-67BF4A0E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2CB7-88D7-6445-B13D-59ED838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7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ADC6-F86C-B586-D1FC-81BCB314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B1E62-EB8D-AF23-AD27-76FC82939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8DFFC-3291-4810-6E4F-8F1D869C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F6DF-BA59-2649-AF3A-238BA51A93C9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BDA88-9F3D-7AEB-5EE4-8692FD67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62266-2B85-2A38-9666-2A53BF8E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2CB7-88D7-6445-B13D-59ED838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5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253C-C425-6809-BC7D-CB4F7137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19BC2-3CC1-988B-C2A4-63415C64A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1CF08-F78F-ABAF-AA3B-A921CBC16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F6DF-BA59-2649-AF3A-238BA51A93C9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4A63F-5CD4-197C-EC8D-D8F49879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96134-531E-64E2-CBC5-4F716FFD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2CB7-88D7-6445-B13D-59ED838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8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0898-6C82-4A83-5ACF-6504932F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EECE-B6D3-F19F-35CE-ED115DBF5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1C2DA-B160-6264-1D8F-84DE9254C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19BE1-7A4E-6639-F628-E0BAC841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F6DF-BA59-2649-AF3A-238BA51A93C9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2F9B7-2B98-785C-0553-75B1D1D9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93905-FF02-55C9-1419-C2A131EF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2CB7-88D7-6445-B13D-59ED838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F364-8E76-02DF-A5F6-6D0A605D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8729E-542C-98D2-4889-9145F9C09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FD055-8F97-7B02-D660-6E2376023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B624F6-5709-82A9-A2EA-6DFD1ADB9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1DF68-E843-82F4-B8B3-6FC590CA2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804D62-5B78-0276-3587-66A8BE34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F6DF-BA59-2649-AF3A-238BA51A93C9}" type="datetimeFigureOut">
              <a:rPr lang="en-US" smtClean="0"/>
              <a:t>1/18/26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7CC18-2F2C-FD2D-CE23-512DA061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B192AA-5B39-0DD5-0889-FE81BAFD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2CB7-88D7-6445-B13D-59ED838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D3C-AFA4-F703-729C-2081DD2B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7DF68-B2C1-DBA1-B620-3E64A893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F6DF-BA59-2649-AF3A-238BA51A93C9}" type="datetimeFigureOut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64683-305D-84A3-FADC-A829EFFD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5CF20-0749-B7DA-F8A3-D93C55E8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2CB7-88D7-6445-B13D-59ED838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711A1-A3D8-C16F-718B-6DCFE359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F6DF-BA59-2649-AF3A-238BA51A93C9}" type="datetimeFigureOut">
              <a:rPr lang="en-US" smtClean="0"/>
              <a:t>1/18/26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4247D-8963-E182-46EA-3D487D29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818B-1F83-B75E-94CF-065E67AC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2CB7-88D7-6445-B13D-59ED838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3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E7CB-8F38-90BC-1836-5B0D397C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BBFFC-460C-A562-561D-3A87FD360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0A2EF-8A17-1C08-A9F3-2F350CFE8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BC01D-243F-E420-3043-43AE3F05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F6DF-BA59-2649-AF3A-238BA51A93C9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92E4E-48DF-71A4-1B55-D43FBEC0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FE36F-FAC3-349E-4B57-0C4A6E43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2CB7-88D7-6445-B13D-59ED838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4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7A99-0581-4979-B7CB-6B6C815C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EBDA0E-5FD2-94AB-D2A9-896C49399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55A7-A9A4-FDED-6128-800BA83B7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90A79-585C-87F9-95DA-F6714B3D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F6DF-BA59-2649-AF3A-238BA51A93C9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FDA43-1980-69C9-4174-9FADA3BD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F9BF5-AB68-150F-DEFA-72B8FF4C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2CB7-88D7-6445-B13D-59ED838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6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FAAAA9-82F9-3D81-AE88-14C59C8A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3E5D8-52DA-0968-62B1-D5EA9C6C0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6904A-0C83-831B-7DB1-4C0104A3A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AF6DF-BA59-2649-AF3A-238BA51A93C9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8479C-AE33-8F30-8B20-ABDEA3DB9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7B904-73EF-2E7C-7F82-46A81720B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2CB7-88D7-6445-B13D-59ED838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customXml" Target="../ink/ink4.xml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customXml" Target="../ink/ink2.xm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163C-A20B-5EBB-D496-A1A79C14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4741" y="17587"/>
            <a:ext cx="8096138" cy="63767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Comparison of Two Scriptures…Main Points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AB80C-1E94-F88E-AD00-04A02769DCD6}"/>
              </a:ext>
            </a:extLst>
          </p:cNvPr>
          <p:cNvSpPr txBox="1"/>
          <p:nvPr/>
        </p:nvSpPr>
        <p:spPr>
          <a:xfrm>
            <a:off x="1106906" y="1160894"/>
            <a:ext cx="91339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King David is old and dying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They find Abishag to keep him warm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Adonijah (David’s son) tries to take the throne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Bathsheba begs David to make her son, Solomon, 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David makes Solomon 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EE5D5-0A42-8ED8-4A71-1BD1BCEBF05E}"/>
              </a:ext>
            </a:extLst>
          </p:cNvPr>
          <p:cNvSpPr txBox="1"/>
          <p:nvPr/>
        </p:nvSpPr>
        <p:spPr>
          <a:xfrm>
            <a:off x="277644" y="637674"/>
            <a:ext cx="324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1 Kings Chapter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34C347-9547-F42B-1251-C02F7FE7D620}"/>
              </a:ext>
            </a:extLst>
          </p:cNvPr>
          <p:cNvSpPr txBox="1"/>
          <p:nvPr/>
        </p:nvSpPr>
        <p:spPr>
          <a:xfrm>
            <a:off x="4682287" y="3133460"/>
            <a:ext cx="188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…and…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75D20-51CF-CE10-01FF-53AC6687E0BC}"/>
              </a:ext>
            </a:extLst>
          </p:cNvPr>
          <p:cNvSpPr txBox="1"/>
          <p:nvPr/>
        </p:nvSpPr>
        <p:spPr>
          <a:xfrm>
            <a:off x="469232" y="3627368"/>
            <a:ext cx="6100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The Book of Esther</a:t>
            </a:r>
            <a:endParaRPr lang="en-US" sz="28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894D8A-D22C-516E-3F19-4D731DD3EB86}"/>
              </a:ext>
            </a:extLst>
          </p:cNvPr>
          <p:cNvSpPr txBox="1"/>
          <p:nvPr/>
        </p:nvSpPr>
        <p:spPr>
          <a:xfrm>
            <a:off x="1106906" y="4124072"/>
            <a:ext cx="98779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king of Persia rejects Queen Vashti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Esther (a Jew) becomes queen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Mordecai her cousin advises 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Wicked Haman plots to kill the Jews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Esther petitions the 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king allows Jews to be saved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FC2F2-4360-4ACE-64DE-F408169666E9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322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58604-BE4A-BC91-5DE0-91152ADBA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7D9FB87-9B07-C5C1-4270-CD8E67164FD5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1E1DB0-1134-55D4-4855-920B3BB06B41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4954F3-F7F1-59FA-7CC5-C79BE6029268}"/>
              </a:ext>
            </a:extLst>
          </p:cNvPr>
          <p:cNvSpPr txBox="1"/>
          <p:nvPr/>
        </p:nvSpPr>
        <p:spPr>
          <a:xfrm>
            <a:off x="9541660" y="5292781"/>
            <a:ext cx="159531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David is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dying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E4786-C273-7D5F-0CCF-C3144DA787B0}"/>
              </a:ext>
            </a:extLst>
          </p:cNvPr>
          <p:cNvSpPr txBox="1"/>
          <p:nvPr/>
        </p:nvSpPr>
        <p:spPr>
          <a:xfrm>
            <a:off x="4651587" y="110739"/>
            <a:ext cx="276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 Kings Chapter 1</a:t>
            </a:r>
          </a:p>
        </p:txBody>
      </p:sp>
      <p:pic>
        <p:nvPicPr>
          <p:cNvPr id="5" name="Picture 4" descr="A cartoon of a person in a bed&#10;&#10;AI-generated content may be incorrect.">
            <a:extLst>
              <a:ext uri="{FF2B5EF4-FFF2-40B4-BE49-F238E27FC236}">
                <a16:creationId xmlns:a16="http://schemas.microsoft.com/office/drawing/2014/main" id="{851410BE-D53C-8676-DAA0-A51A721F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10" y="3375081"/>
            <a:ext cx="1442373" cy="191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7F52C5-F9A9-1663-EDAD-CE56C8C33164}"/>
              </a:ext>
            </a:extLst>
          </p:cNvPr>
          <p:cNvSpPr txBox="1"/>
          <p:nvPr/>
        </p:nvSpPr>
        <p:spPr>
          <a:xfrm>
            <a:off x="8982088" y="1677567"/>
            <a:ext cx="22971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throughout the kingdom for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virgin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keep him warm =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Abishag</a:t>
            </a:r>
          </a:p>
        </p:txBody>
      </p:sp>
      <p:pic>
        <p:nvPicPr>
          <p:cNvPr id="7" name="Picture 6" descr="A cartoon of a person wearing a robe&#10;&#10;AI-generated content may be incorrect.">
            <a:extLst>
              <a:ext uri="{FF2B5EF4-FFF2-40B4-BE49-F238E27FC236}">
                <a16:creationId xmlns:a16="http://schemas.microsoft.com/office/drawing/2014/main" id="{4863FEEF-9429-A009-44B4-9A48DBD8E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254" y="3375081"/>
            <a:ext cx="1480384" cy="1480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488089-4203-FCA3-F86D-06C9C699EBC7}"/>
              </a:ext>
            </a:extLst>
          </p:cNvPr>
          <p:cNvSpPr txBox="1"/>
          <p:nvPr/>
        </p:nvSpPr>
        <p:spPr>
          <a:xfrm>
            <a:off x="268135" y="1333719"/>
            <a:ext cx="1659964" cy="18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Adonijah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(David’s son) tries to make himself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unbeknown to David</a:t>
            </a:r>
          </a:p>
        </p:txBody>
      </p:sp>
      <p:pic>
        <p:nvPicPr>
          <p:cNvPr id="9" name="Picture 8" descr="A cartoon of a person holding a staff&#10;&#10;AI-generated content may be incorrect.">
            <a:extLst>
              <a:ext uri="{FF2B5EF4-FFF2-40B4-BE49-F238E27FC236}">
                <a16:creationId xmlns:a16="http://schemas.microsoft.com/office/drawing/2014/main" id="{66EB25F2-F88F-AEB7-CD03-09B5F6FE3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35" y="3747820"/>
            <a:ext cx="1750763" cy="2302806"/>
          </a:xfrm>
          <a:prstGeom prst="rect">
            <a:avLst/>
          </a:prstGeom>
        </p:spPr>
      </p:pic>
      <p:pic>
        <p:nvPicPr>
          <p:cNvPr id="11" name="Picture 10" descr="A cartoon of a person wearing a purple and blue shirt&#10;&#10;AI-generated content may be incorrect.">
            <a:extLst>
              <a:ext uri="{FF2B5EF4-FFF2-40B4-BE49-F238E27FC236}">
                <a16:creationId xmlns:a16="http://schemas.microsoft.com/office/drawing/2014/main" id="{FB49133B-19BF-C1AF-92AA-2161763B3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099" y="1333720"/>
            <a:ext cx="1480384" cy="1776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DFE4C6-8FE6-D4A1-C0E0-4B9354B5FD6B}"/>
              </a:ext>
            </a:extLst>
          </p:cNvPr>
          <p:cNvSpPr txBox="1"/>
          <p:nvPr/>
        </p:nvSpPr>
        <p:spPr>
          <a:xfrm>
            <a:off x="2237874" y="4078705"/>
            <a:ext cx="1852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prophet sees what Adonijah has done…</a:t>
            </a:r>
          </a:p>
        </p:txBody>
      </p:sp>
      <p:pic>
        <p:nvPicPr>
          <p:cNvPr id="8" name="Picture 7" descr="A cartoon of a person in a blue robe&#10;&#10;AI-generated content may be incorrect.">
            <a:extLst>
              <a:ext uri="{FF2B5EF4-FFF2-40B4-BE49-F238E27FC236}">
                <a16:creationId xmlns:a16="http://schemas.microsoft.com/office/drawing/2014/main" id="{17DFF0EA-E5DA-1BF6-3519-E69373EEA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627" y="1677567"/>
            <a:ext cx="1151782" cy="39672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F38270-546B-D397-AAD2-FE3D7F4A7CA4}"/>
              </a:ext>
            </a:extLst>
          </p:cNvPr>
          <p:cNvSpPr txBox="1"/>
          <p:nvPr/>
        </p:nvSpPr>
        <p:spPr>
          <a:xfrm>
            <a:off x="2925222" y="5279033"/>
            <a:ext cx="2265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…and tells David’s wife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Bathsheba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urge the king to make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Solomon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king quickly!</a:t>
            </a:r>
          </a:p>
        </p:txBody>
      </p:sp>
      <p:pic>
        <p:nvPicPr>
          <p:cNvPr id="18" name="Picture 17" descr="A person wearing a crown&#10;&#10;AI-generated content may be incorrect.">
            <a:extLst>
              <a:ext uri="{FF2B5EF4-FFF2-40B4-BE49-F238E27FC236}">
                <a16:creationId xmlns:a16="http://schemas.microsoft.com/office/drawing/2014/main" id="{B2BE61BE-F1C7-F164-70F4-8D7C2AF57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9612" y="1049801"/>
            <a:ext cx="1201084" cy="1290053"/>
          </a:xfrm>
          <a:prstGeom prst="rect">
            <a:avLst/>
          </a:prstGeom>
        </p:spPr>
      </p:pic>
      <p:pic>
        <p:nvPicPr>
          <p:cNvPr id="24" name="Picture 23" descr="A red heart with white background&#10;&#10;AI-generated content may be incorrect.">
            <a:extLst>
              <a:ext uri="{FF2B5EF4-FFF2-40B4-BE49-F238E27FC236}">
                <a16:creationId xmlns:a16="http://schemas.microsoft.com/office/drawing/2014/main" id="{3D529750-FF6C-C18B-49DF-2D730FAC62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007" y="1154347"/>
            <a:ext cx="564372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D0E8D54-D7AB-FA2F-97E1-10341CC6439C}"/>
              </a:ext>
            </a:extLst>
          </p:cNvPr>
          <p:cNvSpPr txBox="1"/>
          <p:nvPr/>
        </p:nvSpPr>
        <p:spPr>
          <a:xfrm>
            <a:off x="5330147" y="2486332"/>
            <a:ext cx="1329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Bathsheba reminds the king that her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son  Solomon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be  king after him…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318DB6-7DD8-7554-98C3-027303F73A39}"/>
              </a:ext>
            </a:extLst>
          </p:cNvPr>
          <p:cNvSpPr txBox="1"/>
          <p:nvPr/>
        </p:nvSpPr>
        <p:spPr>
          <a:xfrm>
            <a:off x="5994777" y="5556032"/>
            <a:ext cx="195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David agrees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makes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Solomon king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F00CBDF-2137-AF18-8980-2D816BD66FB5}"/>
                  </a:ext>
                </a:extLst>
              </p14:cNvPr>
              <p14:cNvContentPartPr/>
              <p14:nvPr/>
            </p14:nvContentPartPr>
            <p14:xfrm>
              <a:off x="1134834" y="144350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F00CBDF-2137-AF18-8980-2D816BD66F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5834" y="14345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04AD445-E041-D143-F377-F0B413621EA5}"/>
                  </a:ext>
                </a:extLst>
              </p14:cNvPr>
              <p14:cNvContentPartPr/>
              <p14:nvPr/>
            </p14:nvContentPartPr>
            <p14:xfrm>
              <a:off x="1038714" y="219014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04AD445-E041-D143-F377-F0B413621E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9714" y="2181145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AED2CE-C6C5-BB26-12A9-4FE8C24D81D0}"/>
              </a:ext>
            </a:extLst>
          </p:cNvPr>
          <p:cNvCxnSpPr/>
          <p:nvPr/>
        </p:nvCxnSpPr>
        <p:spPr>
          <a:xfrm flipV="1">
            <a:off x="4812632" y="830179"/>
            <a:ext cx="0" cy="42414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53D506-7810-DF28-779C-CBD143DCA3E5}"/>
              </a:ext>
            </a:extLst>
          </p:cNvPr>
          <p:cNvCxnSpPr>
            <a:cxnSpLocks/>
          </p:cNvCxnSpPr>
          <p:nvPr/>
        </p:nvCxnSpPr>
        <p:spPr>
          <a:xfrm flipH="1">
            <a:off x="4944979" y="830179"/>
            <a:ext cx="63342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7BE4E1-DA67-8B9A-BB18-EA3F8BBF496A}"/>
              </a:ext>
            </a:extLst>
          </p:cNvPr>
          <p:cNvCxnSpPr>
            <a:cxnSpLocks/>
          </p:cNvCxnSpPr>
          <p:nvPr/>
        </p:nvCxnSpPr>
        <p:spPr>
          <a:xfrm>
            <a:off x="11431588" y="830179"/>
            <a:ext cx="0" cy="50773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4088162-D45E-9AA5-BA45-738A979EAB3E}"/>
              </a:ext>
            </a:extLst>
          </p:cNvPr>
          <p:cNvSpPr txBox="1"/>
          <p:nvPr/>
        </p:nvSpPr>
        <p:spPr>
          <a:xfrm>
            <a:off x="7606367" y="449293"/>
            <a:ext cx="152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(The palace)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677F64-819E-0C19-496E-79203D483074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1444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5C74E-88BF-7DDE-AA50-8D655AD6B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712B4A2-E0B1-5348-284F-7EDB5E8837C5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189C44-B452-291F-461C-E3C8AE504177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BA7CD-1652-CFFB-CAAA-04C55B41BFBE}"/>
              </a:ext>
            </a:extLst>
          </p:cNvPr>
          <p:cNvSpPr txBox="1"/>
          <p:nvPr/>
        </p:nvSpPr>
        <p:spPr>
          <a:xfrm>
            <a:off x="4651587" y="110739"/>
            <a:ext cx="235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Book of Esther</a:t>
            </a:r>
          </a:p>
        </p:txBody>
      </p:sp>
      <p:pic>
        <p:nvPicPr>
          <p:cNvPr id="4" name="Picture 3" descr="A cartoon of a person sitting in a chair&#10;&#10;AI-generated content may be incorrect.">
            <a:extLst>
              <a:ext uri="{FF2B5EF4-FFF2-40B4-BE49-F238E27FC236}">
                <a16:creationId xmlns:a16="http://schemas.microsoft.com/office/drawing/2014/main" id="{B7D2A034-E50D-C00A-9B1D-53EA4A501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713" y="3794077"/>
            <a:ext cx="1724033" cy="2313296"/>
          </a:xfrm>
          <a:prstGeom prst="rect">
            <a:avLst/>
          </a:prstGeom>
        </p:spPr>
      </p:pic>
      <p:pic>
        <p:nvPicPr>
          <p:cNvPr id="7" name="Picture 6" descr="A person with a crown&#10;&#10;AI-generated content may be incorrect.">
            <a:extLst>
              <a:ext uri="{FF2B5EF4-FFF2-40B4-BE49-F238E27FC236}">
                <a16:creationId xmlns:a16="http://schemas.microsoft.com/office/drawing/2014/main" id="{E7F6302D-30F1-C230-5312-4FE1BADF7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072" y="2781910"/>
            <a:ext cx="2024333" cy="2024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B50D1D-4DEF-21AD-6F75-503A210C4E91}"/>
              </a:ext>
            </a:extLst>
          </p:cNvPr>
          <p:cNvSpPr txBox="1"/>
          <p:nvPr/>
        </p:nvSpPr>
        <p:spPr>
          <a:xfrm>
            <a:off x="10017457" y="6237025"/>
            <a:ext cx="172403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of Persia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121D9-5D0B-9408-C425-8B69EB921371}"/>
              </a:ext>
            </a:extLst>
          </p:cNvPr>
          <p:cNvSpPr txBox="1"/>
          <p:nvPr/>
        </p:nvSpPr>
        <p:spPr>
          <a:xfrm>
            <a:off x="8592457" y="4803946"/>
            <a:ext cx="173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Beautiful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Queen Vashti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55F13-5F84-12E3-65F6-363CDB6EDF56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3243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A3A4B-A94B-E704-3ADC-21147FA4B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EBF32D5-0FA9-0A21-0A55-C6CFC53300F1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40CE8A-056A-7183-A62E-B7C05E5C3A4C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0652C-220B-ECD7-210F-FB2C82954977}"/>
              </a:ext>
            </a:extLst>
          </p:cNvPr>
          <p:cNvSpPr txBox="1"/>
          <p:nvPr/>
        </p:nvSpPr>
        <p:spPr>
          <a:xfrm>
            <a:off x="4651587" y="110739"/>
            <a:ext cx="235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Book of Esther</a:t>
            </a:r>
          </a:p>
        </p:txBody>
      </p:sp>
      <p:pic>
        <p:nvPicPr>
          <p:cNvPr id="4" name="Picture 3" descr="A cartoon of a person sitting in a chair&#10;&#10;AI-generated content may be incorrect.">
            <a:extLst>
              <a:ext uri="{FF2B5EF4-FFF2-40B4-BE49-F238E27FC236}">
                <a16:creationId xmlns:a16="http://schemas.microsoft.com/office/drawing/2014/main" id="{A8B28327-728D-30C7-03F5-0034FD9DA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713" y="3794077"/>
            <a:ext cx="1724033" cy="2313296"/>
          </a:xfrm>
          <a:prstGeom prst="rect">
            <a:avLst/>
          </a:prstGeom>
        </p:spPr>
      </p:pic>
      <p:pic>
        <p:nvPicPr>
          <p:cNvPr id="7" name="Picture 6" descr="A person with a crown&#10;&#10;AI-generated content may be incorrect.">
            <a:extLst>
              <a:ext uri="{FF2B5EF4-FFF2-40B4-BE49-F238E27FC236}">
                <a16:creationId xmlns:a16="http://schemas.microsoft.com/office/drawing/2014/main" id="{700C6010-C291-5E64-B8AB-4087A249A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072" y="2781910"/>
            <a:ext cx="2024333" cy="2024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8D239F-2C72-8C8C-2788-018C9057EE3F}"/>
              </a:ext>
            </a:extLst>
          </p:cNvPr>
          <p:cNvSpPr txBox="1"/>
          <p:nvPr/>
        </p:nvSpPr>
        <p:spPr>
          <a:xfrm>
            <a:off x="10017457" y="6237025"/>
            <a:ext cx="172403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of Persia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A514D-367D-EBA2-F10C-8BDB1CD83013}"/>
              </a:ext>
            </a:extLst>
          </p:cNvPr>
          <p:cNvSpPr txBox="1"/>
          <p:nvPr/>
        </p:nvSpPr>
        <p:spPr>
          <a:xfrm>
            <a:off x="8592456" y="4806242"/>
            <a:ext cx="172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Beautiful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Queen Vashti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C40C6-1753-1C99-D819-6CA17EB4C167}"/>
              </a:ext>
            </a:extLst>
          </p:cNvPr>
          <p:cNvSpPr txBox="1"/>
          <p:nvPr/>
        </p:nvSpPr>
        <p:spPr>
          <a:xfrm>
            <a:off x="7901073" y="5543346"/>
            <a:ext cx="172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Vashti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disobeys the king and is removed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5634E-700D-0CA1-7626-5C3B09C79BF4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8047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F8011-671C-A4AA-69EA-540CE2338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E6B97E4-2B87-0009-D17B-647F540A3CD9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FA41F3-6419-515F-AAAE-612DBAD870C3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C98793-A2E7-DA1E-AF29-17322EC15B50}"/>
              </a:ext>
            </a:extLst>
          </p:cNvPr>
          <p:cNvSpPr txBox="1"/>
          <p:nvPr/>
        </p:nvSpPr>
        <p:spPr>
          <a:xfrm>
            <a:off x="4651587" y="110739"/>
            <a:ext cx="235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Book of Esther</a:t>
            </a:r>
          </a:p>
        </p:txBody>
      </p:sp>
      <p:pic>
        <p:nvPicPr>
          <p:cNvPr id="4" name="Picture 3" descr="A cartoon of a person sitting in a chair&#10;&#10;AI-generated content may be incorrect.">
            <a:extLst>
              <a:ext uri="{FF2B5EF4-FFF2-40B4-BE49-F238E27FC236}">
                <a16:creationId xmlns:a16="http://schemas.microsoft.com/office/drawing/2014/main" id="{0D449A1A-6FB9-815D-55A2-4F59BC72D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713" y="3794077"/>
            <a:ext cx="1724033" cy="2313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B4224-308B-D296-CD9B-8828BD815B5C}"/>
              </a:ext>
            </a:extLst>
          </p:cNvPr>
          <p:cNvSpPr txBox="1"/>
          <p:nvPr/>
        </p:nvSpPr>
        <p:spPr>
          <a:xfrm>
            <a:off x="10017457" y="6237025"/>
            <a:ext cx="172403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of Persia</a:t>
            </a:r>
          </a:p>
        </p:txBody>
      </p:sp>
      <p:pic>
        <p:nvPicPr>
          <p:cNvPr id="11" name="Picture 10" descr="A cartoon of a person with her hands on her chin&#10;&#10;AI-generated content may be incorrect.">
            <a:extLst>
              <a:ext uri="{FF2B5EF4-FFF2-40B4-BE49-F238E27FC236}">
                <a16:creationId xmlns:a16="http://schemas.microsoft.com/office/drawing/2014/main" id="{07CFB27B-4EE2-C883-1175-C531124F9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201" y="3566596"/>
            <a:ext cx="1575653" cy="2134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D03DEB-6E20-0F5B-1B07-DA06A2C1DF0C}"/>
              </a:ext>
            </a:extLst>
          </p:cNvPr>
          <p:cNvSpPr txBox="1"/>
          <p:nvPr/>
        </p:nvSpPr>
        <p:spPr>
          <a:xfrm>
            <a:off x="7482717" y="3291404"/>
            <a:ext cx="1460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for a new queen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 Jew),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chosen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C05B3-5514-5C70-D14D-FA8D9185EF81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9175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781FF-7CDD-8388-4768-51989469B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51B7B51-A097-90BE-7D73-CBD8F38B220C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CD24AB-2891-E5DD-F4AA-A45A1DC8B5A4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D7D38C-DA83-8BC1-5161-6ABA0E359C89}"/>
              </a:ext>
            </a:extLst>
          </p:cNvPr>
          <p:cNvSpPr txBox="1"/>
          <p:nvPr/>
        </p:nvSpPr>
        <p:spPr>
          <a:xfrm>
            <a:off x="4651587" y="110739"/>
            <a:ext cx="235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Book of Esther</a:t>
            </a:r>
          </a:p>
        </p:txBody>
      </p:sp>
      <p:pic>
        <p:nvPicPr>
          <p:cNvPr id="4" name="Picture 3" descr="A cartoon of a person sitting in a chair&#10;&#10;AI-generated content may be incorrect.">
            <a:extLst>
              <a:ext uri="{FF2B5EF4-FFF2-40B4-BE49-F238E27FC236}">
                <a16:creationId xmlns:a16="http://schemas.microsoft.com/office/drawing/2014/main" id="{8E2F36E5-ADBE-A856-53EF-5FA8FB6B3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713" y="3794077"/>
            <a:ext cx="1724033" cy="2313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E66AE5-3901-691E-348A-E9A0474FC5D1}"/>
              </a:ext>
            </a:extLst>
          </p:cNvPr>
          <p:cNvSpPr txBox="1"/>
          <p:nvPr/>
        </p:nvSpPr>
        <p:spPr>
          <a:xfrm>
            <a:off x="10017457" y="6237025"/>
            <a:ext cx="172403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of Persia</a:t>
            </a:r>
          </a:p>
        </p:txBody>
      </p:sp>
      <p:pic>
        <p:nvPicPr>
          <p:cNvPr id="11" name="Picture 10" descr="A cartoon of a person with her hands on her chin&#10;&#10;AI-generated content may be incorrect.">
            <a:extLst>
              <a:ext uri="{FF2B5EF4-FFF2-40B4-BE49-F238E27FC236}">
                <a16:creationId xmlns:a16="http://schemas.microsoft.com/office/drawing/2014/main" id="{2AC94036-3376-A38A-E8F9-7523A2D47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201" y="3566596"/>
            <a:ext cx="1575653" cy="2134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7F9E62-5800-9D2B-BA0E-DEF4BBFB4AD2}"/>
              </a:ext>
            </a:extLst>
          </p:cNvPr>
          <p:cNvSpPr txBox="1"/>
          <p:nvPr/>
        </p:nvSpPr>
        <p:spPr>
          <a:xfrm>
            <a:off x="7482717" y="3291404"/>
            <a:ext cx="1460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for a new queen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 Jew),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chosen</a:t>
            </a:r>
          </a:p>
        </p:txBody>
      </p:sp>
      <p:pic>
        <p:nvPicPr>
          <p:cNvPr id="14" name="Picture 13" descr="A cartoon of a person in a robe&#10;&#10;AI-generated content may be incorrect.">
            <a:extLst>
              <a:ext uri="{FF2B5EF4-FFF2-40B4-BE49-F238E27FC236}">
                <a16:creationId xmlns:a16="http://schemas.microsoft.com/office/drawing/2014/main" id="{AA621353-29CA-9C4E-2349-20816DBA4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145" y="3914402"/>
            <a:ext cx="2704760" cy="27047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8776A0-B541-8A0A-A927-21DFAFCFF417}"/>
              </a:ext>
            </a:extLst>
          </p:cNvPr>
          <p:cNvSpPr txBox="1"/>
          <p:nvPr/>
        </p:nvSpPr>
        <p:spPr>
          <a:xfrm>
            <a:off x="1959373" y="4107976"/>
            <a:ext cx="1902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Mordecai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(a Jew) and Esther’s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cousin and guardian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advises her from outside the palace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1FE6B-2C08-A477-CC81-AAB1F51F4987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65360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E2B71-473E-0732-086E-03C0EA0E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DC82178-9752-9798-2780-0BD9F0BACA26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E707EB-063D-2E23-D3AF-34BD8ED3938F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5396A7-7994-3467-0FE5-85CBA351567F}"/>
              </a:ext>
            </a:extLst>
          </p:cNvPr>
          <p:cNvSpPr txBox="1"/>
          <p:nvPr/>
        </p:nvSpPr>
        <p:spPr>
          <a:xfrm>
            <a:off x="4651587" y="110739"/>
            <a:ext cx="235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Book of Esther</a:t>
            </a:r>
          </a:p>
        </p:txBody>
      </p:sp>
      <p:pic>
        <p:nvPicPr>
          <p:cNvPr id="4" name="Picture 3" descr="A cartoon of a person sitting in a chair&#10;&#10;AI-generated content may be incorrect.">
            <a:extLst>
              <a:ext uri="{FF2B5EF4-FFF2-40B4-BE49-F238E27FC236}">
                <a16:creationId xmlns:a16="http://schemas.microsoft.com/office/drawing/2014/main" id="{0C9A0280-8508-97CB-D730-1F2A569C5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713" y="3794077"/>
            <a:ext cx="1724033" cy="2313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7C07C8-9FF9-8B3D-740C-FA15BD4905E0}"/>
              </a:ext>
            </a:extLst>
          </p:cNvPr>
          <p:cNvSpPr txBox="1"/>
          <p:nvPr/>
        </p:nvSpPr>
        <p:spPr>
          <a:xfrm>
            <a:off x="10017457" y="6237025"/>
            <a:ext cx="172403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of Persia</a:t>
            </a:r>
          </a:p>
        </p:txBody>
      </p:sp>
      <p:pic>
        <p:nvPicPr>
          <p:cNvPr id="11" name="Picture 10" descr="A cartoon of a person with her hands on her chin&#10;&#10;AI-generated content may be incorrect.">
            <a:extLst>
              <a:ext uri="{FF2B5EF4-FFF2-40B4-BE49-F238E27FC236}">
                <a16:creationId xmlns:a16="http://schemas.microsoft.com/office/drawing/2014/main" id="{ECB84FE6-0FCE-F5BC-7B1B-86E1E6A90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201" y="3566596"/>
            <a:ext cx="1575653" cy="2134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3A033B-05C5-9C6C-99C7-CC079B9F5649}"/>
              </a:ext>
            </a:extLst>
          </p:cNvPr>
          <p:cNvSpPr txBox="1"/>
          <p:nvPr/>
        </p:nvSpPr>
        <p:spPr>
          <a:xfrm>
            <a:off x="7482717" y="3291404"/>
            <a:ext cx="1460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for a new queen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 Jew),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chosen</a:t>
            </a:r>
          </a:p>
        </p:txBody>
      </p:sp>
      <p:pic>
        <p:nvPicPr>
          <p:cNvPr id="14" name="Picture 13" descr="A cartoon of a person in a robe&#10;&#10;AI-generated content may be incorrect.">
            <a:extLst>
              <a:ext uri="{FF2B5EF4-FFF2-40B4-BE49-F238E27FC236}">
                <a16:creationId xmlns:a16="http://schemas.microsoft.com/office/drawing/2014/main" id="{119E8D22-8DE0-DF40-E8E7-2441DE2E4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145" y="3914402"/>
            <a:ext cx="2704760" cy="2704760"/>
          </a:xfrm>
          <a:prstGeom prst="rect">
            <a:avLst/>
          </a:prstGeom>
        </p:spPr>
      </p:pic>
      <p:pic>
        <p:nvPicPr>
          <p:cNvPr id="5" name="Picture 4" descr="A cartoon of a person in a black robe&#10;&#10;AI-generated content may be incorrect.">
            <a:extLst>
              <a:ext uri="{FF2B5EF4-FFF2-40B4-BE49-F238E27FC236}">
                <a16:creationId xmlns:a16="http://schemas.microsoft.com/office/drawing/2014/main" id="{2BB050FB-313C-E0B8-02B2-9EC20BF9A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373" y="414322"/>
            <a:ext cx="1259710" cy="3152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618B54-77C8-0DA9-483B-122A238735C6}"/>
              </a:ext>
            </a:extLst>
          </p:cNvPr>
          <p:cNvSpPr txBox="1"/>
          <p:nvPr/>
        </p:nvSpPr>
        <p:spPr>
          <a:xfrm>
            <a:off x="3368842" y="902368"/>
            <a:ext cx="2459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promotes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wicked Haman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hates Mordecai and seeks to destroy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Jews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2D706-B463-5D4B-3BF9-2DA90DDA5BF1}"/>
              </a:ext>
            </a:extLst>
          </p:cNvPr>
          <p:cNvSpPr txBox="1"/>
          <p:nvPr/>
        </p:nvSpPr>
        <p:spPr>
          <a:xfrm>
            <a:off x="1959373" y="4107976"/>
            <a:ext cx="1902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Mordecai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(a Jew) and Esther’s cousin and guardian advises her from outside the palace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628C7-B206-14DD-D7A9-581DC7B7AA8C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8096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55142-F1BA-704F-777A-5385F62B1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E699875-B943-3D13-1FEF-DF575C85262D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39BED2-F9F4-03F1-74C8-466B2240D962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6F5D5-783C-DADD-2AAA-94F9D711E7CE}"/>
              </a:ext>
            </a:extLst>
          </p:cNvPr>
          <p:cNvSpPr txBox="1"/>
          <p:nvPr/>
        </p:nvSpPr>
        <p:spPr>
          <a:xfrm>
            <a:off x="4651587" y="110739"/>
            <a:ext cx="235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Book of Esther</a:t>
            </a:r>
          </a:p>
        </p:txBody>
      </p:sp>
      <p:pic>
        <p:nvPicPr>
          <p:cNvPr id="4" name="Picture 3" descr="A cartoon of a person sitting in a chair&#10;&#10;AI-generated content may be incorrect.">
            <a:extLst>
              <a:ext uri="{FF2B5EF4-FFF2-40B4-BE49-F238E27FC236}">
                <a16:creationId xmlns:a16="http://schemas.microsoft.com/office/drawing/2014/main" id="{AEE12E40-7E24-8262-B5AA-8EBD8D099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713" y="3794077"/>
            <a:ext cx="1724033" cy="2313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519A5F-13EF-2A06-2E17-1285F4002C66}"/>
              </a:ext>
            </a:extLst>
          </p:cNvPr>
          <p:cNvSpPr txBox="1"/>
          <p:nvPr/>
        </p:nvSpPr>
        <p:spPr>
          <a:xfrm>
            <a:off x="10017457" y="6237025"/>
            <a:ext cx="172403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of Persia</a:t>
            </a:r>
          </a:p>
        </p:txBody>
      </p:sp>
      <p:pic>
        <p:nvPicPr>
          <p:cNvPr id="11" name="Picture 10" descr="A cartoon of a person with her hands on her chin&#10;&#10;AI-generated content may be incorrect.">
            <a:extLst>
              <a:ext uri="{FF2B5EF4-FFF2-40B4-BE49-F238E27FC236}">
                <a16:creationId xmlns:a16="http://schemas.microsoft.com/office/drawing/2014/main" id="{DFCD8A18-9B79-BB8F-F67A-9001DBB24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201" y="3566596"/>
            <a:ext cx="1575653" cy="2134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F15E41-1D70-7FD4-72F7-C84EEE958E10}"/>
              </a:ext>
            </a:extLst>
          </p:cNvPr>
          <p:cNvSpPr txBox="1"/>
          <p:nvPr/>
        </p:nvSpPr>
        <p:spPr>
          <a:xfrm>
            <a:off x="7482717" y="3291404"/>
            <a:ext cx="1460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for a new queen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 Jew),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chosen</a:t>
            </a:r>
          </a:p>
        </p:txBody>
      </p:sp>
      <p:pic>
        <p:nvPicPr>
          <p:cNvPr id="14" name="Picture 13" descr="A cartoon of a person in a robe&#10;&#10;AI-generated content may be incorrect.">
            <a:extLst>
              <a:ext uri="{FF2B5EF4-FFF2-40B4-BE49-F238E27FC236}">
                <a16:creationId xmlns:a16="http://schemas.microsoft.com/office/drawing/2014/main" id="{7C13D986-8F8B-21BF-B7C5-506A2EE23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145" y="3914402"/>
            <a:ext cx="2704760" cy="2704760"/>
          </a:xfrm>
          <a:prstGeom prst="rect">
            <a:avLst/>
          </a:prstGeom>
        </p:spPr>
      </p:pic>
      <p:pic>
        <p:nvPicPr>
          <p:cNvPr id="5" name="Picture 4" descr="A cartoon of a person in a black robe&#10;&#10;AI-generated content may be incorrect.">
            <a:extLst>
              <a:ext uri="{FF2B5EF4-FFF2-40B4-BE49-F238E27FC236}">
                <a16:creationId xmlns:a16="http://schemas.microsoft.com/office/drawing/2014/main" id="{2BA2948D-01A4-3095-39FF-6724FE204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373" y="414322"/>
            <a:ext cx="1259710" cy="3152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DF448-EF06-874F-063E-574973D674BC}"/>
              </a:ext>
            </a:extLst>
          </p:cNvPr>
          <p:cNvSpPr txBox="1"/>
          <p:nvPr/>
        </p:nvSpPr>
        <p:spPr>
          <a:xfrm>
            <a:off x="3368842" y="902368"/>
            <a:ext cx="2459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promotes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wicked Haman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hates Mordecai and seeks to destroy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Jews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83E54-4ED0-1CBA-E190-C08508D7E2A2}"/>
              </a:ext>
            </a:extLst>
          </p:cNvPr>
          <p:cNvSpPr txBox="1"/>
          <p:nvPr/>
        </p:nvSpPr>
        <p:spPr>
          <a:xfrm>
            <a:off x="1959373" y="4107976"/>
            <a:ext cx="1902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Mordecai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(a Jew) and Esther’s cousin and guardian advises her from outside the palace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E4F44-AA4C-EE21-F9C1-CDEAFD734DE5}"/>
              </a:ext>
            </a:extLst>
          </p:cNvPr>
          <p:cNvSpPr txBox="1"/>
          <p:nvPr/>
        </p:nvSpPr>
        <p:spPr>
          <a:xfrm>
            <a:off x="3925972" y="5355467"/>
            <a:ext cx="1902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Mordecai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urges Esther to petition the king to save the Jews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E3241-66CF-8598-EDC2-42A8A59C8D98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4510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2E954-13D4-AAAB-E74B-EC3F665A1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BF59E7C-1DF4-C280-6BF6-09947611C5CA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E17D9A-9B6A-D9FB-EBBD-C07B24979EA3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56BBE8-46C1-BF4F-B953-AEBBAEE53AEC}"/>
              </a:ext>
            </a:extLst>
          </p:cNvPr>
          <p:cNvSpPr txBox="1"/>
          <p:nvPr/>
        </p:nvSpPr>
        <p:spPr>
          <a:xfrm>
            <a:off x="4651587" y="110739"/>
            <a:ext cx="235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Book of Esther</a:t>
            </a:r>
          </a:p>
        </p:txBody>
      </p:sp>
      <p:pic>
        <p:nvPicPr>
          <p:cNvPr id="4" name="Picture 3" descr="A cartoon of a person sitting in a chair&#10;&#10;AI-generated content may be incorrect.">
            <a:extLst>
              <a:ext uri="{FF2B5EF4-FFF2-40B4-BE49-F238E27FC236}">
                <a16:creationId xmlns:a16="http://schemas.microsoft.com/office/drawing/2014/main" id="{30A9C75F-2A1D-94F1-6867-59CD18056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713" y="3794077"/>
            <a:ext cx="1724033" cy="2313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4180E-23A4-9DA3-FBC4-F20FBCF5CEEA}"/>
              </a:ext>
            </a:extLst>
          </p:cNvPr>
          <p:cNvSpPr txBox="1"/>
          <p:nvPr/>
        </p:nvSpPr>
        <p:spPr>
          <a:xfrm>
            <a:off x="10017457" y="6237025"/>
            <a:ext cx="172403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of Persia</a:t>
            </a:r>
          </a:p>
        </p:txBody>
      </p:sp>
      <p:pic>
        <p:nvPicPr>
          <p:cNvPr id="11" name="Picture 10" descr="A cartoon of a person with her hands on her chin&#10;&#10;AI-generated content may be incorrect.">
            <a:extLst>
              <a:ext uri="{FF2B5EF4-FFF2-40B4-BE49-F238E27FC236}">
                <a16:creationId xmlns:a16="http://schemas.microsoft.com/office/drawing/2014/main" id="{CE165731-07EA-E474-CDF0-455B31A92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201" y="3566596"/>
            <a:ext cx="1575653" cy="2134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35A2D2-6444-CD98-6946-7568114A9421}"/>
              </a:ext>
            </a:extLst>
          </p:cNvPr>
          <p:cNvSpPr txBox="1"/>
          <p:nvPr/>
        </p:nvSpPr>
        <p:spPr>
          <a:xfrm>
            <a:off x="7482717" y="3291404"/>
            <a:ext cx="1460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for a new queen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 Jew),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chosen</a:t>
            </a:r>
          </a:p>
        </p:txBody>
      </p:sp>
      <p:pic>
        <p:nvPicPr>
          <p:cNvPr id="14" name="Picture 13" descr="A cartoon of a person in a robe&#10;&#10;AI-generated content may be incorrect.">
            <a:extLst>
              <a:ext uri="{FF2B5EF4-FFF2-40B4-BE49-F238E27FC236}">
                <a16:creationId xmlns:a16="http://schemas.microsoft.com/office/drawing/2014/main" id="{6F5124E2-E429-50F6-34FC-5A573AC5F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145" y="3914402"/>
            <a:ext cx="2704760" cy="2704760"/>
          </a:xfrm>
          <a:prstGeom prst="rect">
            <a:avLst/>
          </a:prstGeom>
        </p:spPr>
      </p:pic>
      <p:pic>
        <p:nvPicPr>
          <p:cNvPr id="5" name="Picture 4" descr="A cartoon of a person in a black robe&#10;&#10;AI-generated content may be incorrect.">
            <a:extLst>
              <a:ext uri="{FF2B5EF4-FFF2-40B4-BE49-F238E27FC236}">
                <a16:creationId xmlns:a16="http://schemas.microsoft.com/office/drawing/2014/main" id="{BC4DCD31-9E7F-CFD5-E684-872CA3E39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373" y="414322"/>
            <a:ext cx="1259710" cy="3152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CCCF45-C356-2E7C-C7AC-7C8A3F5B4B4B}"/>
              </a:ext>
            </a:extLst>
          </p:cNvPr>
          <p:cNvSpPr txBox="1"/>
          <p:nvPr/>
        </p:nvSpPr>
        <p:spPr>
          <a:xfrm>
            <a:off x="3368842" y="902368"/>
            <a:ext cx="2459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promotes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wicked Haman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hates Mordecai and seeks to destroy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Jews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07287-D157-DF2F-3DC9-C58F9B6148A3}"/>
              </a:ext>
            </a:extLst>
          </p:cNvPr>
          <p:cNvSpPr txBox="1"/>
          <p:nvPr/>
        </p:nvSpPr>
        <p:spPr>
          <a:xfrm>
            <a:off x="1959373" y="4107976"/>
            <a:ext cx="1902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Mordecai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(a Jew) and Esther’s cousin and guardian advises her from outside the palace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19466-A660-A6AA-C571-787E48CE6D30}"/>
              </a:ext>
            </a:extLst>
          </p:cNvPr>
          <p:cNvSpPr txBox="1"/>
          <p:nvPr/>
        </p:nvSpPr>
        <p:spPr>
          <a:xfrm>
            <a:off x="3925972" y="5355467"/>
            <a:ext cx="1902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Mordecai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urges Esther to petition the king to save the Jews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A48F12-C484-1156-00C9-7F823449D2C5}"/>
              </a:ext>
            </a:extLst>
          </p:cNvPr>
          <p:cNvSpPr txBox="1"/>
          <p:nvPr/>
        </p:nvSpPr>
        <p:spPr>
          <a:xfrm>
            <a:off x="7901073" y="417984"/>
            <a:ext cx="3456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bravely goes before the king and (after two banquets) asks the king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save the Jews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The king allows the Jews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fight back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E1E17-DF93-4BE1-0401-296395C8351A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43612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46C7A-E6FF-BD05-BB4C-819CF1D4B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7FCB64-D28F-7C3D-85B8-83494D7355A1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0ADFD0-8349-3AB6-B4D5-863C6D238D9D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27BDAC-9023-0048-645B-858565667F49}"/>
              </a:ext>
            </a:extLst>
          </p:cNvPr>
          <p:cNvSpPr txBox="1"/>
          <p:nvPr/>
        </p:nvSpPr>
        <p:spPr>
          <a:xfrm>
            <a:off x="4651587" y="110739"/>
            <a:ext cx="235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Book of Esther</a:t>
            </a:r>
          </a:p>
        </p:txBody>
      </p:sp>
      <p:pic>
        <p:nvPicPr>
          <p:cNvPr id="4" name="Picture 3" descr="A cartoon of a person sitting in a chair&#10;&#10;AI-generated content may be incorrect.">
            <a:extLst>
              <a:ext uri="{FF2B5EF4-FFF2-40B4-BE49-F238E27FC236}">
                <a16:creationId xmlns:a16="http://schemas.microsoft.com/office/drawing/2014/main" id="{AD0A2A53-09EC-6B3E-53B2-3E93B52C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713" y="3794077"/>
            <a:ext cx="1724033" cy="2313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83B3E2-D5BC-0740-964A-A469CEC877AB}"/>
              </a:ext>
            </a:extLst>
          </p:cNvPr>
          <p:cNvSpPr txBox="1"/>
          <p:nvPr/>
        </p:nvSpPr>
        <p:spPr>
          <a:xfrm>
            <a:off x="10017457" y="6237025"/>
            <a:ext cx="172403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of Persia</a:t>
            </a:r>
          </a:p>
        </p:txBody>
      </p:sp>
      <p:pic>
        <p:nvPicPr>
          <p:cNvPr id="11" name="Picture 10" descr="A cartoon of a person with her hands on her chin&#10;&#10;AI-generated content may be incorrect.">
            <a:extLst>
              <a:ext uri="{FF2B5EF4-FFF2-40B4-BE49-F238E27FC236}">
                <a16:creationId xmlns:a16="http://schemas.microsoft.com/office/drawing/2014/main" id="{41D323DC-8C48-C49F-3538-799FAA3A2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201" y="3566596"/>
            <a:ext cx="1575653" cy="2134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CA722C-6B22-E2B8-4817-0864C7035AA9}"/>
              </a:ext>
            </a:extLst>
          </p:cNvPr>
          <p:cNvSpPr txBox="1"/>
          <p:nvPr/>
        </p:nvSpPr>
        <p:spPr>
          <a:xfrm>
            <a:off x="7482717" y="3291404"/>
            <a:ext cx="1460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for a new queen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 Jew),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chosen</a:t>
            </a:r>
          </a:p>
        </p:txBody>
      </p:sp>
      <p:pic>
        <p:nvPicPr>
          <p:cNvPr id="14" name="Picture 13" descr="A cartoon of a person in a robe&#10;&#10;AI-generated content may be incorrect.">
            <a:extLst>
              <a:ext uri="{FF2B5EF4-FFF2-40B4-BE49-F238E27FC236}">
                <a16:creationId xmlns:a16="http://schemas.microsoft.com/office/drawing/2014/main" id="{0D134858-4EBD-CA21-C931-5178BB2FB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145" y="3914402"/>
            <a:ext cx="2704760" cy="2704760"/>
          </a:xfrm>
          <a:prstGeom prst="rect">
            <a:avLst/>
          </a:prstGeom>
        </p:spPr>
      </p:pic>
      <p:pic>
        <p:nvPicPr>
          <p:cNvPr id="5" name="Picture 4" descr="A cartoon of a person in a black robe&#10;&#10;AI-generated content may be incorrect.">
            <a:extLst>
              <a:ext uri="{FF2B5EF4-FFF2-40B4-BE49-F238E27FC236}">
                <a16:creationId xmlns:a16="http://schemas.microsoft.com/office/drawing/2014/main" id="{D70BB5A0-8027-CF36-E3D9-D93F47856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373" y="414322"/>
            <a:ext cx="1259710" cy="3152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C51DB7-80AD-A339-CAFD-E45A3E55A1E6}"/>
              </a:ext>
            </a:extLst>
          </p:cNvPr>
          <p:cNvSpPr txBox="1"/>
          <p:nvPr/>
        </p:nvSpPr>
        <p:spPr>
          <a:xfrm>
            <a:off x="3368842" y="902368"/>
            <a:ext cx="2459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promotes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wicked Haman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hates Mordecai and seeks to destroy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Jews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CA2DC-F8AF-4FF8-AC67-096CAAC19B55}"/>
              </a:ext>
            </a:extLst>
          </p:cNvPr>
          <p:cNvSpPr txBox="1"/>
          <p:nvPr/>
        </p:nvSpPr>
        <p:spPr>
          <a:xfrm>
            <a:off x="1959373" y="4107976"/>
            <a:ext cx="1902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Mordecai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(a Jew) and Esther’s cousin and guardian advises her from outside the palace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9B13A-3391-B4A1-3973-BF9C55A398A4}"/>
              </a:ext>
            </a:extLst>
          </p:cNvPr>
          <p:cNvSpPr txBox="1"/>
          <p:nvPr/>
        </p:nvSpPr>
        <p:spPr>
          <a:xfrm>
            <a:off x="3925972" y="5355467"/>
            <a:ext cx="1902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Mordecai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urges Esther to petition the king to save the Jews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EF8FE-798E-8F95-E9F9-7CDB10C8A064}"/>
              </a:ext>
            </a:extLst>
          </p:cNvPr>
          <p:cNvSpPr txBox="1"/>
          <p:nvPr/>
        </p:nvSpPr>
        <p:spPr>
          <a:xfrm>
            <a:off x="7901073" y="417984"/>
            <a:ext cx="3456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Esther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bravely goes before the king and (after two banquets) asks the king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save the Jews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The king allows the Jews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fight back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7217D-80FE-8461-2D44-949FE70681B7}"/>
              </a:ext>
            </a:extLst>
          </p:cNvPr>
          <p:cNvSpPr txBox="1"/>
          <p:nvPr/>
        </p:nvSpPr>
        <p:spPr>
          <a:xfrm>
            <a:off x="8603013" y="1848815"/>
            <a:ext cx="3259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found to have tried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destroy the Jews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is hung on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gallows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he built for Mordecai..!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DA2D11-1AFC-5EE9-BDAC-6F758F9A75E2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74135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38FA-5DC3-0DA5-AB85-3D4DA2D60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B1A19F3-A32A-4E98-A0FA-5D85F060CF1B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D05700-187A-B0D2-36DB-F48759CA5C81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FF20DF-775C-F0E2-F326-1656EFA65A71}"/>
              </a:ext>
            </a:extLst>
          </p:cNvPr>
          <p:cNvSpPr txBox="1"/>
          <p:nvPr/>
        </p:nvSpPr>
        <p:spPr>
          <a:xfrm>
            <a:off x="4651587" y="110739"/>
            <a:ext cx="235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Book of Esther</a:t>
            </a:r>
          </a:p>
        </p:txBody>
      </p:sp>
      <p:pic>
        <p:nvPicPr>
          <p:cNvPr id="4" name="Picture 3" descr="A cartoon of a person sitting in a chair&#10;&#10;AI-generated content may be incorrect.">
            <a:extLst>
              <a:ext uri="{FF2B5EF4-FFF2-40B4-BE49-F238E27FC236}">
                <a16:creationId xmlns:a16="http://schemas.microsoft.com/office/drawing/2014/main" id="{C0FDF60C-7E66-88AF-74AB-B583F56CB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713" y="3794077"/>
            <a:ext cx="1724033" cy="2313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288EC6-F03C-9B2D-1C3C-7C7B057641B7}"/>
              </a:ext>
            </a:extLst>
          </p:cNvPr>
          <p:cNvSpPr txBox="1"/>
          <p:nvPr/>
        </p:nvSpPr>
        <p:spPr>
          <a:xfrm>
            <a:off x="10017457" y="6237025"/>
            <a:ext cx="172403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of Persia</a:t>
            </a:r>
          </a:p>
        </p:txBody>
      </p:sp>
      <p:pic>
        <p:nvPicPr>
          <p:cNvPr id="11" name="Picture 10" descr="A cartoon of a person with her hands on her chin&#10;&#10;AI-generated content may be incorrect.">
            <a:extLst>
              <a:ext uri="{FF2B5EF4-FFF2-40B4-BE49-F238E27FC236}">
                <a16:creationId xmlns:a16="http://schemas.microsoft.com/office/drawing/2014/main" id="{7352E984-A0C6-16DA-3CC4-93EA43F68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201" y="3566596"/>
            <a:ext cx="1575653" cy="2134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06A4C2-7782-A018-84E4-8745D4DEE504}"/>
              </a:ext>
            </a:extLst>
          </p:cNvPr>
          <p:cNvSpPr txBox="1"/>
          <p:nvPr/>
        </p:nvSpPr>
        <p:spPr>
          <a:xfrm>
            <a:off x="7482717" y="3291404"/>
            <a:ext cx="1460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for a new queen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 Jew),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chosen</a:t>
            </a:r>
          </a:p>
        </p:txBody>
      </p:sp>
      <p:pic>
        <p:nvPicPr>
          <p:cNvPr id="14" name="Picture 13" descr="A cartoon of a person in a robe&#10;&#10;AI-generated content may be incorrect.">
            <a:extLst>
              <a:ext uri="{FF2B5EF4-FFF2-40B4-BE49-F238E27FC236}">
                <a16:creationId xmlns:a16="http://schemas.microsoft.com/office/drawing/2014/main" id="{3453E176-2C35-7D13-8108-B593BF02A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145" y="3914402"/>
            <a:ext cx="2704760" cy="2704760"/>
          </a:xfrm>
          <a:prstGeom prst="rect">
            <a:avLst/>
          </a:prstGeom>
        </p:spPr>
      </p:pic>
      <p:pic>
        <p:nvPicPr>
          <p:cNvPr id="5" name="Picture 4" descr="A cartoon of a person in a black robe&#10;&#10;AI-generated content may be incorrect.">
            <a:extLst>
              <a:ext uri="{FF2B5EF4-FFF2-40B4-BE49-F238E27FC236}">
                <a16:creationId xmlns:a16="http://schemas.microsoft.com/office/drawing/2014/main" id="{DFC36591-494D-A2B3-8A2C-37BACCFE9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373" y="414322"/>
            <a:ext cx="1259710" cy="3152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F83965-F612-B1C1-522D-0B9B09469C70}"/>
              </a:ext>
            </a:extLst>
          </p:cNvPr>
          <p:cNvSpPr txBox="1"/>
          <p:nvPr/>
        </p:nvSpPr>
        <p:spPr>
          <a:xfrm>
            <a:off x="3368842" y="902368"/>
            <a:ext cx="2459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promotes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wicked Haman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hates Mordecai and seeks to destroy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Jews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B4D43-B1D6-5B9F-2C63-EB35E47AEDDF}"/>
              </a:ext>
            </a:extLst>
          </p:cNvPr>
          <p:cNvSpPr txBox="1"/>
          <p:nvPr/>
        </p:nvSpPr>
        <p:spPr>
          <a:xfrm>
            <a:off x="1959373" y="4107976"/>
            <a:ext cx="1902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Mordecai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(a Jew) and Esther’s cousin and guardian advises her from outside the palace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C082E-457A-4BE2-76E5-7F3DCFA15A92}"/>
              </a:ext>
            </a:extLst>
          </p:cNvPr>
          <p:cNvSpPr txBox="1"/>
          <p:nvPr/>
        </p:nvSpPr>
        <p:spPr>
          <a:xfrm>
            <a:off x="3925972" y="5355467"/>
            <a:ext cx="1902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Mordecai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urges Esther to petition the king to save the Jews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BAD31-E79F-3F09-A23E-6AFFFC0A1871}"/>
              </a:ext>
            </a:extLst>
          </p:cNvPr>
          <p:cNvSpPr txBox="1"/>
          <p:nvPr/>
        </p:nvSpPr>
        <p:spPr>
          <a:xfrm>
            <a:off x="7901073" y="417984"/>
            <a:ext cx="3456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bravely goes before the king and (after two banquets) asks the king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save the Jews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The king allows the Jews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fight back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B3438-534D-BCFD-9004-C8F310C9F481}"/>
              </a:ext>
            </a:extLst>
          </p:cNvPr>
          <p:cNvSpPr txBox="1"/>
          <p:nvPr/>
        </p:nvSpPr>
        <p:spPr>
          <a:xfrm>
            <a:off x="8603013" y="1848815"/>
            <a:ext cx="3259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found to have tried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destroy the Jews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is hung on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gallows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he built for Mordecai..!</a:t>
            </a:r>
          </a:p>
        </p:txBody>
      </p:sp>
      <p:pic>
        <p:nvPicPr>
          <p:cNvPr id="15" name="Picture 14" descr="A noose on a wooden pole&#10;&#10;AI-generated content may be incorrect.">
            <a:extLst>
              <a:ext uri="{FF2B5EF4-FFF2-40B4-BE49-F238E27FC236}">
                <a16:creationId xmlns:a16="http://schemas.microsoft.com/office/drawing/2014/main" id="{E1A67F73-10F1-92E5-A057-882965705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497" y="2064405"/>
            <a:ext cx="3090650" cy="3090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C8496B-0FCD-36BD-CA39-0C4369F852BE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7182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765D456-C480-6247-914B-E5AE84EA7BF9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58C74D-E3DB-7E21-CF4A-BCCE403496A6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1C09A7-BFDD-E5A3-4153-ACAA4A6EE9F1}"/>
              </a:ext>
            </a:extLst>
          </p:cNvPr>
          <p:cNvSpPr txBox="1"/>
          <p:nvPr/>
        </p:nvSpPr>
        <p:spPr>
          <a:xfrm>
            <a:off x="9541660" y="5292781"/>
            <a:ext cx="159531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David is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dying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9E66B0-8CA7-E993-8A6E-444AEC1CC2C1}"/>
              </a:ext>
            </a:extLst>
          </p:cNvPr>
          <p:cNvSpPr txBox="1"/>
          <p:nvPr/>
        </p:nvSpPr>
        <p:spPr>
          <a:xfrm>
            <a:off x="4651587" y="110739"/>
            <a:ext cx="276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 Kings Chapter 1</a:t>
            </a:r>
          </a:p>
        </p:txBody>
      </p:sp>
      <p:pic>
        <p:nvPicPr>
          <p:cNvPr id="5" name="Picture 4" descr="A cartoon of a person in a bed&#10;&#10;AI-generated content may be incorrect.">
            <a:extLst>
              <a:ext uri="{FF2B5EF4-FFF2-40B4-BE49-F238E27FC236}">
                <a16:creationId xmlns:a16="http://schemas.microsoft.com/office/drawing/2014/main" id="{7D5AE694-A480-8C69-1D37-65C804DFD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10" y="3375081"/>
            <a:ext cx="1442373" cy="191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9D6A3B-32CD-D7B2-6915-B7C1395B5A2F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5794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9490B-F44D-349D-B715-0AB2A99AA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DCC686-7FE9-C710-7DB6-D4384F84A39A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724537-A6C9-AF22-7774-1DD78DE4ACD5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D69449-05C1-4CDA-8E21-CE803025116C}"/>
              </a:ext>
            </a:extLst>
          </p:cNvPr>
          <p:cNvSpPr txBox="1"/>
          <p:nvPr/>
        </p:nvSpPr>
        <p:spPr>
          <a:xfrm>
            <a:off x="4651587" y="110739"/>
            <a:ext cx="235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Book of Esther</a:t>
            </a:r>
          </a:p>
        </p:txBody>
      </p:sp>
      <p:pic>
        <p:nvPicPr>
          <p:cNvPr id="4" name="Picture 3" descr="A cartoon of a person sitting in a chair&#10;&#10;AI-generated content may be incorrect.">
            <a:extLst>
              <a:ext uri="{FF2B5EF4-FFF2-40B4-BE49-F238E27FC236}">
                <a16:creationId xmlns:a16="http://schemas.microsoft.com/office/drawing/2014/main" id="{7E5A830D-32FD-0DB5-CED9-18800FDE1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713" y="3794077"/>
            <a:ext cx="1724033" cy="2313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87C4C-8D38-ABB0-2537-A2274A71A762}"/>
              </a:ext>
            </a:extLst>
          </p:cNvPr>
          <p:cNvSpPr txBox="1"/>
          <p:nvPr/>
        </p:nvSpPr>
        <p:spPr>
          <a:xfrm>
            <a:off x="10017457" y="6237025"/>
            <a:ext cx="172403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of Persia</a:t>
            </a:r>
          </a:p>
        </p:txBody>
      </p:sp>
      <p:pic>
        <p:nvPicPr>
          <p:cNvPr id="11" name="Picture 10" descr="A cartoon of a person with her hands on her chin&#10;&#10;AI-generated content may be incorrect.">
            <a:extLst>
              <a:ext uri="{FF2B5EF4-FFF2-40B4-BE49-F238E27FC236}">
                <a16:creationId xmlns:a16="http://schemas.microsoft.com/office/drawing/2014/main" id="{F96A15B5-8D59-BA1E-7F6D-0FAB1141F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201" y="3566596"/>
            <a:ext cx="1575653" cy="2134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8C2DE6-492B-05E9-5A37-9E87F2B1D445}"/>
              </a:ext>
            </a:extLst>
          </p:cNvPr>
          <p:cNvSpPr txBox="1"/>
          <p:nvPr/>
        </p:nvSpPr>
        <p:spPr>
          <a:xfrm>
            <a:off x="7482717" y="3291404"/>
            <a:ext cx="1460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for a new queen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 Jew),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chosen</a:t>
            </a:r>
          </a:p>
        </p:txBody>
      </p:sp>
      <p:pic>
        <p:nvPicPr>
          <p:cNvPr id="14" name="Picture 13" descr="A cartoon of a person in a robe&#10;&#10;AI-generated content may be incorrect.">
            <a:extLst>
              <a:ext uri="{FF2B5EF4-FFF2-40B4-BE49-F238E27FC236}">
                <a16:creationId xmlns:a16="http://schemas.microsoft.com/office/drawing/2014/main" id="{98010428-A5DB-1824-F1A2-F665DA5E3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145" y="3914402"/>
            <a:ext cx="2704760" cy="2704760"/>
          </a:xfrm>
          <a:prstGeom prst="rect">
            <a:avLst/>
          </a:prstGeom>
        </p:spPr>
      </p:pic>
      <p:pic>
        <p:nvPicPr>
          <p:cNvPr id="5" name="Picture 4" descr="A cartoon of a person in a black robe&#10;&#10;AI-generated content may be incorrect.">
            <a:extLst>
              <a:ext uri="{FF2B5EF4-FFF2-40B4-BE49-F238E27FC236}">
                <a16:creationId xmlns:a16="http://schemas.microsoft.com/office/drawing/2014/main" id="{87C84DE9-4AE4-1F5B-13A3-6DF2B00ED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373" y="414322"/>
            <a:ext cx="1259710" cy="3152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29D90-CA7F-455B-28C5-5E72C839BAB1}"/>
              </a:ext>
            </a:extLst>
          </p:cNvPr>
          <p:cNvSpPr txBox="1"/>
          <p:nvPr/>
        </p:nvSpPr>
        <p:spPr>
          <a:xfrm>
            <a:off x="3368842" y="902368"/>
            <a:ext cx="2459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promotes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wicked Haman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hates Mordecai and seeks to destroy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Jews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EC8D8-779F-254A-A676-4E04B7A99633}"/>
              </a:ext>
            </a:extLst>
          </p:cNvPr>
          <p:cNvSpPr txBox="1"/>
          <p:nvPr/>
        </p:nvSpPr>
        <p:spPr>
          <a:xfrm>
            <a:off x="1959373" y="4107976"/>
            <a:ext cx="1902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Mordecai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(a Jew) and Esther’s cousin and guardian advises her from outside the palace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8065F9-C4A2-02E7-7F60-CE1137DF8822}"/>
              </a:ext>
            </a:extLst>
          </p:cNvPr>
          <p:cNvSpPr txBox="1"/>
          <p:nvPr/>
        </p:nvSpPr>
        <p:spPr>
          <a:xfrm>
            <a:off x="3925972" y="5355467"/>
            <a:ext cx="1902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Mordecai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urges Esther to petition the king to save the Jews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9A70E-F67A-9827-BA28-9CD668905D24}"/>
              </a:ext>
            </a:extLst>
          </p:cNvPr>
          <p:cNvSpPr txBox="1"/>
          <p:nvPr/>
        </p:nvSpPr>
        <p:spPr>
          <a:xfrm>
            <a:off x="7901073" y="417984"/>
            <a:ext cx="3456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Esther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bravely goes before the king and (after two banquets) asks the king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save the Jews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The king allows the Jews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fight back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9617C9-36C9-CE45-4DAF-9A0A455E446B}"/>
              </a:ext>
            </a:extLst>
          </p:cNvPr>
          <p:cNvSpPr txBox="1"/>
          <p:nvPr/>
        </p:nvSpPr>
        <p:spPr>
          <a:xfrm>
            <a:off x="8603013" y="1848815"/>
            <a:ext cx="3259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found to have tried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destroy the Jews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is hung on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gallows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he built for Mordecai..!</a:t>
            </a:r>
          </a:p>
        </p:txBody>
      </p:sp>
      <p:pic>
        <p:nvPicPr>
          <p:cNvPr id="15" name="Picture 14" descr="A noose on a wooden pole&#10;&#10;AI-generated content may be incorrect.">
            <a:extLst>
              <a:ext uri="{FF2B5EF4-FFF2-40B4-BE49-F238E27FC236}">
                <a16:creationId xmlns:a16="http://schemas.microsoft.com/office/drawing/2014/main" id="{034947F6-4203-F1F1-CE07-D38ED69F7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497" y="2064405"/>
            <a:ext cx="3090650" cy="30906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56FDC8-EE4F-D6FC-54F5-367C7E636F47}"/>
              </a:ext>
            </a:extLst>
          </p:cNvPr>
          <p:cNvCxnSpPr>
            <a:cxnSpLocks/>
          </p:cNvCxnSpPr>
          <p:nvPr/>
        </p:nvCxnSpPr>
        <p:spPr>
          <a:xfrm>
            <a:off x="7236855" y="520995"/>
            <a:ext cx="21265" cy="56183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35CF83-CD29-CE4E-615E-8C8AF7700F77}"/>
              </a:ext>
            </a:extLst>
          </p:cNvPr>
          <p:cNvCxnSpPr>
            <a:cxnSpLocks/>
          </p:cNvCxnSpPr>
          <p:nvPr/>
        </p:nvCxnSpPr>
        <p:spPr>
          <a:xfrm flipH="1" flipV="1">
            <a:off x="7236855" y="391788"/>
            <a:ext cx="4591309" cy="115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C1AEA8-260E-DBE2-4689-2ECF6706B734}"/>
              </a:ext>
            </a:extLst>
          </p:cNvPr>
          <p:cNvCxnSpPr>
            <a:cxnSpLocks/>
          </p:cNvCxnSpPr>
          <p:nvPr/>
        </p:nvCxnSpPr>
        <p:spPr>
          <a:xfrm>
            <a:off x="11862240" y="414322"/>
            <a:ext cx="0" cy="60521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1750C82-94D6-59B2-E0CA-AF049D8A3DFA}"/>
              </a:ext>
            </a:extLst>
          </p:cNvPr>
          <p:cNvSpPr txBox="1"/>
          <p:nvPr/>
        </p:nvSpPr>
        <p:spPr>
          <a:xfrm>
            <a:off x="8541744" y="34010"/>
            <a:ext cx="152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(The palace)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8C0CC7-79CE-A104-D291-C527A2A05CDA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01329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ook of esther and a noose&#10;&#10;AI-generated content may be incorrect.">
            <a:extLst>
              <a:ext uri="{FF2B5EF4-FFF2-40B4-BE49-F238E27FC236}">
                <a16:creationId xmlns:a16="http://schemas.microsoft.com/office/drawing/2014/main" id="{A682F3FC-7E0F-455A-D092-2771D3D1B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612" y="3121585"/>
            <a:ext cx="6383690" cy="3470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group of people wearing clothing&#10;&#10;AI-generated content may be incorrect.">
            <a:extLst>
              <a:ext uri="{FF2B5EF4-FFF2-40B4-BE49-F238E27FC236}">
                <a16:creationId xmlns:a16="http://schemas.microsoft.com/office/drawing/2014/main" id="{6BE75389-2595-AF23-0104-2A8DC3634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1" y="744279"/>
            <a:ext cx="6219114" cy="35463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2BC592-B34E-CE56-20B9-A66B931F052F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774469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C0031F-F605-1CA8-E6D1-D81412DF44AB}"/>
              </a:ext>
            </a:extLst>
          </p:cNvPr>
          <p:cNvSpPr txBox="1"/>
          <p:nvPr/>
        </p:nvSpPr>
        <p:spPr>
          <a:xfrm>
            <a:off x="1548063" y="0"/>
            <a:ext cx="909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two stories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Kings Chapter 1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of Esther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ADE6F-B11B-CFD3-ACFE-AE44E3A2C0AE}"/>
              </a:ext>
            </a:extLst>
          </p:cNvPr>
          <p:cNvSpPr txBox="1"/>
          <p:nvPr/>
        </p:nvSpPr>
        <p:spPr>
          <a:xfrm>
            <a:off x="0" y="67169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and cold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removes Vashti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7D6185-10C6-DC29-FFB8-39A6F3C68350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2224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47FAE-50D5-9F99-228A-C55005EB4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83FFDC-597C-FB60-851F-EA0D85E84E60}"/>
              </a:ext>
            </a:extLst>
          </p:cNvPr>
          <p:cNvSpPr txBox="1"/>
          <p:nvPr/>
        </p:nvSpPr>
        <p:spPr>
          <a:xfrm>
            <a:off x="1548063" y="0"/>
            <a:ext cx="909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two stories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Kings Chapter 1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of Esther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EB323-3A97-1794-9F73-CC2DBE13BA44}"/>
              </a:ext>
            </a:extLst>
          </p:cNvPr>
          <p:cNvSpPr txBox="1"/>
          <p:nvPr/>
        </p:nvSpPr>
        <p:spPr>
          <a:xfrm>
            <a:off x="0" y="671691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and cold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removes Vashti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Servants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 wife/virgin………..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Abishag is chosen for David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is chosen for King Persia)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60D53B-9F6D-2C81-7963-66C9F3F5C38E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53252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28AD1-D760-E903-EE14-453B81A00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5CD8CA-D6AC-DA97-F430-BF93D22B11CC}"/>
              </a:ext>
            </a:extLst>
          </p:cNvPr>
          <p:cNvSpPr txBox="1"/>
          <p:nvPr/>
        </p:nvSpPr>
        <p:spPr>
          <a:xfrm>
            <a:off x="1548063" y="0"/>
            <a:ext cx="909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two stories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Kings Chapter 1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of Esther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7BA8A-F679-0AE4-49CC-D6CC7374E491}"/>
              </a:ext>
            </a:extLst>
          </p:cNvPr>
          <p:cNvSpPr txBox="1"/>
          <p:nvPr/>
        </p:nvSpPr>
        <p:spPr>
          <a:xfrm>
            <a:off x="0" y="671691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and cold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removes Vashti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Servants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 wife/virgin………..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Abishag is chosen for David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is chosen for King Persia)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There’s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wife’s family………..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Adonijah wants throne from Solomon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Haman wants to kill the Jews)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E64B9A-3C5E-2DFB-828C-55382F142825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449047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E7C0D-E2F2-3F2A-8C10-6E7D0A390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B2BBA8-2F38-9683-3B4E-20D6EBE9BB7C}"/>
              </a:ext>
            </a:extLst>
          </p:cNvPr>
          <p:cNvSpPr txBox="1"/>
          <p:nvPr/>
        </p:nvSpPr>
        <p:spPr>
          <a:xfrm>
            <a:off x="1548063" y="0"/>
            <a:ext cx="909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two stories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Kings Chapter 1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of Esther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BED4E-9DBA-E6BF-4506-A7363DEC233E}"/>
              </a:ext>
            </a:extLst>
          </p:cNvPr>
          <p:cNvSpPr txBox="1"/>
          <p:nvPr/>
        </p:nvSpPr>
        <p:spPr>
          <a:xfrm>
            <a:off x="0" y="67169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and cold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removes Vashti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Servants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 wife/virgin………..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Abishag is chosen for David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is chosen for King Persia)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There’s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wife’s family ……….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Adonijah wants throne from Solomon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Haman wants to kill the Jews)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unaware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threat………..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is unaware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F7FEFE-FCBB-C401-AAFD-DB7216D8D501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124489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F0FA4-3742-7F53-EAD5-61B1AF915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17C9C-3D40-D323-7C8C-BD050FB2D27A}"/>
              </a:ext>
            </a:extLst>
          </p:cNvPr>
          <p:cNvSpPr txBox="1"/>
          <p:nvPr/>
        </p:nvSpPr>
        <p:spPr>
          <a:xfrm>
            <a:off x="1548063" y="0"/>
            <a:ext cx="909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two stories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Kings Chapter 1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of Esther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66AEC-1263-5B17-8EA1-2CAFC6BB3228}"/>
              </a:ext>
            </a:extLst>
          </p:cNvPr>
          <p:cNvSpPr txBox="1"/>
          <p:nvPr/>
        </p:nvSpPr>
        <p:spPr>
          <a:xfrm>
            <a:off x="0" y="671691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and cold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removes Vashti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Servants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 wife/virgin………..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Abishag is chosen for David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is chosen for King Persia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There’s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wife’s family ……….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Adonijah wants throne from Solomon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Haman wants to kill the Jews)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unaware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threat………..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is unaware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outside of the palace,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 of the threat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FAB93-9807-05BC-A413-F2C59686D207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788391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79589-09FF-C2E4-5699-A0F25AAA3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560173-9157-A77D-AB23-07F00D464D0C}"/>
              </a:ext>
            </a:extLst>
          </p:cNvPr>
          <p:cNvSpPr txBox="1"/>
          <p:nvPr/>
        </p:nvSpPr>
        <p:spPr>
          <a:xfrm>
            <a:off x="1548063" y="0"/>
            <a:ext cx="909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two stories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Kings Chapter 1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of Esther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76758-1C37-3163-E6E9-F1CF75B08DB2}"/>
              </a:ext>
            </a:extLst>
          </p:cNvPr>
          <p:cNvSpPr txBox="1"/>
          <p:nvPr/>
        </p:nvSpPr>
        <p:spPr>
          <a:xfrm>
            <a:off x="0" y="671691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and cold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removes Vashti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Servants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 wife/virgin………..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Abishag is chosen for David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is chosen for King Persia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There’s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wife’s family ……….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Adonijah wants throne from Solomon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Haman wants to kill the Jews)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unaware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threat………..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is unaware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outside of the palace,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 of the threat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They speak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king’s wife………..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speaks to Bathsheba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 speaks to Esther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AE1ED-C2B1-89FD-3AA6-51905019B374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393831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39E4D-3B5E-3118-93F4-8AF60ED1B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2AE4E-0C6B-48B6-7BA4-D1F4C3412911}"/>
              </a:ext>
            </a:extLst>
          </p:cNvPr>
          <p:cNvSpPr txBox="1"/>
          <p:nvPr/>
        </p:nvSpPr>
        <p:spPr>
          <a:xfrm>
            <a:off x="1548063" y="0"/>
            <a:ext cx="909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two stories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Kings Chapter 1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of Esther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27C4A-3963-E8DA-9E92-BF5F613B7772}"/>
              </a:ext>
            </a:extLst>
          </p:cNvPr>
          <p:cNvSpPr txBox="1"/>
          <p:nvPr/>
        </p:nvSpPr>
        <p:spPr>
          <a:xfrm>
            <a:off x="0" y="67169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and cold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removes Vashti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Servants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 wife/virgin………..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Abishag is chosen for David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is chosen for King Persia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There’s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wife’s family 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Adonijah wants throne from Solomon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Haman wants to kill the Jews)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unaware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threat………..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is unaware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outside of the palace,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 of the threat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They speak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king’s wife………..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speaks to Bathsheba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 speaks to Esther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tell the wife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Go to the king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– urge him to act!’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tells Bathsheba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 tells Esther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46CAE-06E3-8DC3-68A0-EFCA76B87764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230456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B1680-35E4-5DB4-1285-DDA19BDEB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10301A-7F2F-C998-3F9E-BB4C9CE9DE5E}"/>
              </a:ext>
            </a:extLst>
          </p:cNvPr>
          <p:cNvSpPr txBox="1"/>
          <p:nvPr/>
        </p:nvSpPr>
        <p:spPr>
          <a:xfrm>
            <a:off x="1548063" y="0"/>
            <a:ext cx="909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two stories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Kings Chapter 1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of Esther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D458F-B07C-F9E6-5A02-CB52FB1511D0}"/>
              </a:ext>
            </a:extLst>
          </p:cNvPr>
          <p:cNvSpPr txBox="1"/>
          <p:nvPr/>
        </p:nvSpPr>
        <p:spPr>
          <a:xfrm>
            <a:off x="0" y="671691"/>
            <a:ext cx="1219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and cold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removes Vashti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Servants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 wife/virgin………..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Abishag is chosen for David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is chosen for King Persia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There’s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wife’s family 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Adonijah wants throne from Solomon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Haman wants to kill the Jews)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unaware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threat………..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is unaware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outside of the palace,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 of the threat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They speak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king’s wife………..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speaks to Bathsheba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 speaks to Esther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tell the wife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Go to the king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– urge him to act!’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tells Bathsheba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 tells Esther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Wife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goes to the 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‘Save my son / my people’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Bathsheba asks for Solomon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asks for the Jews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9AC15-4DC8-85DE-37CE-FBFB2FB82E5B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25644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D9B47-2F19-6527-C0C5-008024A6E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58013E-C32C-3F79-6E05-46CEE8F137C0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5F58B4-3236-3A0D-4CDE-6E7BDC2577E0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B1733E-D0EE-5EF0-10B5-A4C4C787BED2}"/>
              </a:ext>
            </a:extLst>
          </p:cNvPr>
          <p:cNvSpPr txBox="1"/>
          <p:nvPr/>
        </p:nvSpPr>
        <p:spPr>
          <a:xfrm>
            <a:off x="9541660" y="5292781"/>
            <a:ext cx="159531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David is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dying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1A81D3-9D0E-AE9B-1535-29C1D7F4C91B}"/>
              </a:ext>
            </a:extLst>
          </p:cNvPr>
          <p:cNvSpPr txBox="1"/>
          <p:nvPr/>
        </p:nvSpPr>
        <p:spPr>
          <a:xfrm>
            <a:off x="4651587" y="110739"/>
            <a:ext cx="276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 Kings Chapter 1</a:t>
            </a:r>
          </a:p>
        </p:txBody>
      </p:sp>
      <p:pic>
        <p:nvPicPr>
          <p:cNvPr id="5" name="Picture 4" descr="A cartoon of a person in a bed&#10;&#10;AI-generated content may be incorrect.">
            <a:extLst>
              <a:ext uri="{FF2B5EF4-FFF2-40B4-BE49-F238E27FC236}">
                <a16:creationId xmlns:a16="http://schemas.microsoft.com/office/drawing/2014/main" id="{C2A18F80-B8A0-4648-6515-865238B41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10" y="3375081"/>
            <a:ext cx="1442373" cy="191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3BA446-D9C7-C6B2-C89B-9F9A97626312}"/>
              </a:ext>
            </a:extLst>
          </p:cNvPr>
          <p:cNvSpPr txBox="1"/>
          <p:nvPr/>
        </p:nvSpPr>
        <p:spPr>
          <a:xfrm>
            <a:off x="8982088" y="1677567"/>
            <a:ext cx="22971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throughout the kingdom for 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virgin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keep him warm =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Abishag</a:t>
            </a:r>
          </a:p>
        </p:txBody>
      </p:sp>
      <p:pic>
        <p:nvPicPr>
          <p:cNvPr id="7" name="Picture 6" descr="A cartoon of a person wearing a robe&#10;&#10;AI-generated content may be incorrect.">
            <a:extLst>
              <a:ext uri="{FF2B5EF4-FFF2-40B4-BE49-F238E27FC236}">
                <a16:creationId xmlns:a16="http://schemas.microsoft.com/office/drawing/2014/main" id="{AFEB9DDE-7BA3-2128-D0D0-C2318554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254" y="3375081"/>
            <a:ext cx="1480384" cy="1480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ADB8F-F779-7F69-6C70-AC2483371CE5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3802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B17A5-0B5C-FB93-D612-2B8CA187F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CD6D5C-A036-C801-883B-5CBD4CAC78E4}"/>
              </a:ext>
            </a:extLst>
          </p:cNvPr>
          <p:cNvSpPr txBox="1"/>
          <p:nvPr/>
        </p:nvSpPr>
        <p:spPr>
          <a:xfrm>
            <a:off x="1548063" y="0"/>
            <a:ext cx="909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two stories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Kings Chapter 1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of Esther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C8699-8008-F941-8F0F-D2327635FB11}"/>
              </a:ext>
            </a:extLst>
          </p:cNvPr>
          <p:cNvSpPr txBox="1"/>
          <p:nvPr/>
        </p:nvSpPr>
        <p:spPr>
          <a:xfrm>
            <a:off x="0" y="671691"/>
            <a:ext cx="1219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and cold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removes Vashti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Servants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 wife/virgin………..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Abishag is chosen for David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is chosen for King Persia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There’s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wife’s family ……….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Adonijah wants throne from Solomon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Haman wants to kill the Jews)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unaware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threat………..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is unaware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outside of the palace,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 of the threat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They speak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king’s wife………..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speaks to Bathsheba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 speaks to Esther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tell the wife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Go to the king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– urge him to act!’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tells Bathsheba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 tells Esther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Wife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goes to the 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‘Save my son / my people’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Bathsheba asks for Solomon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asks for the Jews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king acts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being petitioned…..…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says ‘Solomon WILL be king!’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‘Jews CAN fight back!’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B6F1E8-9D4E-62F4-116A-EBE2F9C6393A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948801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A5FCD-6051-D118-D0D1-6430DE3D7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E5E32C-15E1-5F43-96CF-05797E32D152}"/>
              </a:ext>
            </a:extLst>
          </p:cNvPr>
          <p:cNvSpPr txBox="1"/>
          <p:nvPr/>
        </p:nvSpPr>
        <p:spPr>
          <a:xfrm>
            <a:off x="1548063" y="0"/>
            <a:ext cx="909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two stories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Kings Chapter 1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of Esther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703CA-783E-D169-6647-D229AD914F37}"/>
              </a:ext>
            </a:extLst>
          </p:cNvPr>
          <p:cNvSpPr txBox="1"/>
          <p:nvPr/>
        </p:nvSpPr>
        <p:spPr>
          <a:xfrm>
            <a:off x="0" y="67169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and cold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removes Vashti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Servants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 wife/virgin………..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Abishag is chosen for David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is chosen for King Persia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There’s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wife’s family ……….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Adonijah wants throne from Solomon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Haman wants to kill the Jews)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unaware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threat………..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is unaware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outside of the palace,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 of the threat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They speak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king’s wife………..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speaks to Bathsheba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 speaks to Esther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tell the wife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Go to the king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– urge him to act!’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tells Bathsheba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 tells Esther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Wife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goes to the 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‘Save my son / my people’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Bathsheba asks for Solomon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asks for the Jews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king acts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being petitioned…..…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says ‘Solomon WILL be king!’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‘Jews CAN fight back!’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enemy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defeated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/ killed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orders from the king………..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Adonijah killed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Haman hung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E9668-B970-CD42-0965-AD12DD70906F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102694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0883F-99E6-C8C3-E6C8-3E25BAB23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A6D3A-0EE9-4E11-1043-3C8CF795E69B}"/>
              </a:ext>
            </a:extLst>
          </p:cNvPr>
          <p:cNvSpPr txBox="1"/>
          <p:nvPr/>
        </p:nvSpPr>
        <p:spPr>
          <a:xfrm>
            <a:off x="1548063" y="0"/>
            <a:ext cx="909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two stories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Kings Chapter 1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of Esther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42502-8627-0AA1-4906-6053413DECC3}"/>
              </a:ext>
            </a:extLst>
          </p:cNvPr>
          <p:cNvSpPr txBox="1"/>
          <p:nvPr/>
        </p:nvSpPr>
        <p:spPr>
          <a:xfrm>
            <a:off x="0" y="671691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and cold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removes Vashti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Servants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a wife/virgin………..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Abishag is chosen for David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is chosen for King Persia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There’s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wife’s family 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Adonijah wants throne from Solomon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Haman wants to kill the Jews)</a:t>
            </a:r>
          </a:p>
          <a:p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unaware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threat………..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is old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is unaware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outside of the palace,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 of the threat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They speak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king’s wife………..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speaks to Bathsheba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 speaks to Esther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tell the wife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Go to the king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– urge him to act!’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tells Bathsheba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 tells Esther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Wife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goes to the 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‘Save my son / my people’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Bathsheba asks for Solomon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 asks for the Jews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king acts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being petitioned…..…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says ‘Solomon WILL be king!’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Persia ‘Jews CAN fight back!’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enemy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defeated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/ killed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orders from the king………..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Adonijah killed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Haman hung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wife’s son /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people prosper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………..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Solomon becomes wise king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Jews are blessed in Persia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5EA08-2C07-D1C9-888B-095D508DF7D8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64244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EC20-2BC5-7C3F-8C9B-D5BE1E27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211" y="1941261"/>
            <a:ext cx="6693568" cy="122304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…but what does it mean?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A7E66-6630-325D-57DB-0DFAE80CD247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330177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104338-1521-59A6-9D7F-14B6AB83518D}"/>
              </a:ext>
            </a:extLst>
          </p:cNvPr>
          <p:cNvSpPr txBox="1"/>
          <p:nvPr/>
        </p:nvSpPr>
        <p:spPr>
          <a:xfrm>
            <a:off x="0" y="610136"/>
            <a:ext cx="1219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desires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 / warmth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Church / The Bride of Christ.</a:t>
            </a:r>
          </a:p>
          <a:p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32C3F-9DC3-DD24-B87C-B4ABE00D5086}"/>
              </a:ext>
            </a:extLst>
          </p:cNvPr>
          <p:cNvSpPr txBox="1"/>
          <p:nvPr/>
        </p:nvSpPr>
        <p:spPr>
          <a:xfrm>
            <a:off x="4174957" y="0"/>
            <a:ext cx="327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Meaning / interpretation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D912CB-D120-7BE3-7CD9-0635B1007316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52951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1CB22-4CED-390D-9909-931D99AD8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C12489-EE26-9104-459D-EB1AEB64F942}"/>
              </a:ext>
            </a:extLst>
          </p:cNvPr>
          <p:cNvSpPr txBox="1"/>
          <p:nvPr/>
        </p:nvSpPr>
        <p:spPr>
          <a:xfrm>
            <a:off x="0" y="610136"/>
            <a:ext cx="1219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desires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 / warmth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Church / The Bride of Christ.</a:t>
            </a:r>
          </a:p>
          <a:p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for /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wife/virgin ………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believers, we are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and chosen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God</a:t>
            </a:r>
          </a:p>
          <a:p>
            <a:pPr algn="ctr"/>
            <a:r>
              <a:rPr lang="en-GB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2v9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‘But you are a chosen people, a royal priesthood, a holy nation, God’s special possession’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318C9-EFCA-22D6-4B52-E3305E08D729}"/>
              </a:ext>
            </a:extLst>
          </p:cNvPr>
          <p:cNvSpPr txBox="1"/>
          <p:nvPr/>
        </p:nvSpPr>
        <p:spPr>
          <a:xfrm>
            <a:off x="4174957" y="0"/>
            <a:ext cx="327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Meaning / interpretation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98E8E-8EC6-9503-F0D6-E80EED1C13CA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292888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95272-6744-D8D8-C134-E963C9683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1DB227-6936-5766-06BA-D4D5F379B144}"/>
              </a:ext>
            </a:extLst>
          </p:cNvPr>
          <p:cNvSpPr txBox="1"/>
          <p:nvPr/>
        </p:nvSpPr>
        <p:spPr>
          <a:xfrm>
            <a:off x="0" y="610136"/>
            <a:ext cx="12192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desires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 / warmth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Church / The Bride of Christ.</a:t>
            </a:r>
          </a:p>
          <a:p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for /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wife/virgin ………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believers, we are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and chosen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God</a:t>
            </a:r>
          </a:p>
          <a:p>
            <a:pPr algn="ctr"/>
            <a:r>
              <a:rPr lang="en-GB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2v9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‘But you are a chosen people, a royal priesthood, a holy nation, God’s special possession’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 threat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queen/wife ………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enemy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Church (wife) is under attack.</a:t>
            </a:r>
          </a:p>
          <a:p>
            <a:pPr algn="ctr"/>
            <a:r>
              <a:rPr lang="en-GB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5v8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‘Be alert / of sober mind. Your enemy the devil prowls like a roaring lion looking….to devour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  <a:p>
            <a:pPr algn="ctr"/>
            <a:endParaRPr lang="en-GB" sz="1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9FD92-9C84-4A06-6378-DDD3A37D137F}"/>
              </a:ext>
            </a:extLst>
          </p:cNvPr>
          <p:cNvSpPr txBox="1"/>
          <p:nvPr/>
        </p:nvSpPr>
        <p:spPr>
          <a:xfrm>
            <a:off x="4174957" y="0"/>
            <a:ext cx="327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Meaning / interpretation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5BC950-6294-D7E5-044C-D3A4C431C11B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055906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88B87-ED35-5A03-F3B4-1BF4EAB6F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A31508-D569-14C1-FA0A-85BA10082772}"/>
              </a:ext>
            </a:extLst>
          </p:cNvPr>
          <p:cNvSpPr txBox="1"/>
          <p:nvPr/>
        </p:nvSpPr>
        <p:spPr>
          <a:xfrm>
            <a:off x="0" y="610136"/>
            <a:ext cx="12192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desires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 / warmth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Church / The Bride of Christ.</a:t>
            </a:r>
          </a:p>
          <a:p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for /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wife/virgin ………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believers, we are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and chosen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God</a:t>
            </a:r>
          </a:p>
          <a:p>
            <a:pPr algn="ctr"/>
            <a:r>
              <a:rPr lang="en-GB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2v9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‘But you are a chosen people, a royal priesthood, a holy nation, God’s special possession’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 threat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queen/wife ………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enemy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Church (wife) is under attack.</a:t>
            </a:r>
          </a:p>
          <a:p>
            <a:pPr algn="ctr"/>
            <a:r>
              <a:rPr lang="en-GB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5v8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‘Be alert / of sober mind. Your enemy the devil prowls like a roaring lion looking….to devour’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sz="1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is ‘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unaware’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threat ………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Often, God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waits for the church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cry out before he acts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7B874-C72A-83E2-665D-B7AAD6015940}"/>
              </a:ext>
            </a:extLst>
          </p:cNvPr>
          <p:cNvSpPr txBox="1"/>
          <p:nvPr/>
        </p:nvSpPr>
        <p:spPr>
          <a:xfrm>
            <a:off x="4174957" y="0"/>
            <a:ext cx="327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Meaning / interpretation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70D57-1602-1670-B786-89FF0A9496E2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4281285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C3977-5FF6-6E0C-BE46-05AD32202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BB0348-865F-73C3-5B21-ADF77405006B}"/>
              </a:ext>
            </a:extLst>
          </p:cNvPr>
          <p:cNvSpPr txBox="1"/>
          <p:nvPr/>
        </p:nvSpPr>
        <p:spPr>
          <a:xfrm>
            <a:off x="0" y="610136"/>
            <a:ext cx="12192000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desires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 / warmth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Church / The Bride of Christ.</a:t>
            </a:r>
          </a:p>
          <a:p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for /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wife/virgin ………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believers, we are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and chosen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God</a:t>
            </a:r>
          </a:p>
          <a:p>
            <a:pPr algn="ctr"/>
            <a:r>
              <a:rPr lang="en-GB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2v9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‘But you are a chosen people, a royal priesthood, a holy nation, God’s special possession’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 threat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queen/wife ………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enemy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Church (wife) is under attack.</a:t>
            </a:r>
          </a:p>
          <a:p>
            <a:pPr algn="ctr"/>
            <a:r>
              <a:rPr lang="en-GB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5v8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‘Be alert / of sober mind. Your enemy the devil prowls like a roaring lion looking….to devour’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sz="1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is ‘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unaware’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threat ………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Often, God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waits for the church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cry out before he acts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threat 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and Mordecai represent the OT Law + Prophets /Word of God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They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/ inform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wife / Church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danger to God’s people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72675-15A4-6F93-EEA4-A723E6BBB982}"/>
              </a:ext>
            </a:extLst>
          </p:cNvPr>
          <p:cNvSpPr txBox="1"/>
          <p:nvPr/>
        </p:nvSpPr>
        <p:spPr>
          <a:xfrm>
            <a:off x="4174957" y="0"/>
            <a:ext cx="327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Meaning / interpretation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EE8F0B-0B86-D265-CFCA-9D1470456278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241874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A3C2A-ECD4-814E-C676-75DE6A558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AC6B1E-D066-0470-F677-E100EECB089D}"/>
              </a:ext>
            </a:extLst>
          </p:cNvPr>
          <p:cNvSpPr txBox="1"/>
          <p:nvPr/>
        </p:nvSpPr>
        <p:spPr>
          <a:xfrm>
            <a:off x="0" y="610136"/>
            <a:ext cx="121920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desires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 / warmth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Church / The Bride of Christ.</a:t>
            </a:r>
          </a:p>
          <a:p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for /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wife/virgin ………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believers, we are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and chosen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God</a:t>
            </a:r>
          </a:p>
          <a:p>
            <a:pPr algn="ctr"/>
            <a:r>
              <a:rPr lang="en-GB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2v9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‘But you are a chosen people, a royal priesthood, a holy nation, God’s special possession’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 threat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queen/wife ………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enemy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Church (wife) is under attack.</a:t>
            </a:r>
          </a:p>
          <a:p>
            <a:pPr algn="ctr"/>
            <a:r>
              <a:rPr lang="en-GB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5v8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‘Be alert / of sober mind. Your enemy the devil prowls like a roaring lion looking….to devour’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sz="1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is ‘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unaware’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threat ………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Often, God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waits for the church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cry out before he acts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threat 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and Mordecai represent the OT Law + Prophets /Word of God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They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/ inform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wife / Church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danger to God’s people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tell the wife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Go to the king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– urge him to act!’……...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encourages us to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 and petition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We must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God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needs / protection / safety</a:t>
            </a:r>
          </a:p>
          <a:p>
            <a:endParaRPr lang="en-US" sz="18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257F9-BC65-BCEB-3337-CA4BB7D1F2B3}"/>
              </a:ext>
            </a:extLst>
          </p:cNvPr>
          <p:cNvSpPr txBox="1"/>
          <p:nvPr/>
        </p:nvSpPr>
        <p:spPr>
          <a:xfrm>
            <a:off x="4174957" y="0"/>
            <a:ext cx="327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Meaning / interpretation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FA2AF-C80B-C267-6BF0-46B2D4EE6074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89202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6BEA8-424D-D9FC-AD4A-B8F646AB6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EA98C7-36F2-00F0-B189-D21AE8CB98BC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7A73D2-1B08-B66A-AB43-1921998DF1EA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5C332C-7093-A8DA-1E4F-31FCA5751ED8}"/>
              </a:ext>
            </a:extLst>
          </p:cNvPr>
          <p:cNvSpPr txBox="1"/>
          <p:nvPr/>
        </p:nvSpPr>
        <p:spPr>
          <a:xfrm>
            <a:off x="9541660" y="5292781"/>
            <a:ext cx="159531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David is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dying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478D6E-3036-18A9-E0FB-DFFFC7F81EF9}"/>
              </a:ext>
            </a:extLst>
          </p:cNvPr>
          <p:cNvSpPr txBox="1"/>
          <p:nvPr/>
        </p:nvSpPr>
        <p:spPr>
          <a:xfrm>
            <a:off x="4651587" y="110739"/>
            <a:ext cx="276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 Kings Chapter 1</a:t>
            </a:r>
          </a:p>
        </p:txBody>
      </p:sp>
      <p:pic>
        <p:nvPicPr>
          <p:cNvPr id="5" name="Picture 4" descr="A cartoon of a person in a bed&#10;&#10;AI-generated content may be incorrect.">
            <a:extLst>
              <a:ext uri="{FF2B5EF4-FFF2-40B4-BE49-F238E27FC236}">
                <a16:creationId xmlns:a16="http://schemas.microsoft.com/office/drawing/2014/main" id="{87DF74F0-9E8C-721E-980C-EF9AEDFB1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10" y="3375081"/>
            <a:ext cx="1442373" cy="191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D17A5C-D2B4-97E2-54B2-68A3137BE11B}"/>
              </a:ext>
            </a:extLst>
          </p:cNvPr>
          <p:cNvSpPr txBox="1"/>
          <p:nvPr/>
        </p:nvSpPr>
        <p:spPr>
          <a:xfrm>
            <a:off x="8982088" y="1677567"/>
            <a:ext cx="22971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throughout the kingdom for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virgin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keep him warm =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Abishag</a:t>
            </a:r>
          </a:p>
        </p:txBody>
      </p:sp>
      <p:pic>
        <p:nvPicPr>
          <p:cNvPr id="7" name="Picture 6" descr="A cartoon of a person wearing a robe&#10;&#10;AI-generated content may be incorrect.">
            <a:extLst>
              <a:ext uri="{FF2B5EF4-FFF2-40B4-BE49-F238E27FC236}">
                <a16:creationId xmlns:a16="http://schemas.microsoft.com/office/drawing/2014/main" id="{261CFF04-4C1F-8820-52F0-A00D5EDA2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254" y="3375081"/>
            <a:ext cx="1480384" cy="1480384"/>
          </a:xfrm>
          <a:prstGeom prst="rect">
            <a:avLst/>
          </a:prstGeom>
        </p:spPr>
      </p:pic>
      <p:pic>
        <p:nvPicPr>
          <p:cNvPr id="11" name="Picture 10" descr="A cartoon of a person wearing a purple and blue shirt&#10;&#10;AI-generated content may be incorrect.">
            <a:extLst>
              <a:ext uri="{FF2B5EF4-FFF2-40B4-BE49-F238E27FC236}">
                <a16:creationId xmlns:a16="http://schemas.microsoft.com/office/drawing/2014/main" id="{61DC8741-160A-1C44-A1EA-B70FAD749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099" y="1333720"/>
            <a:ext cx="1480384" cy="1776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ED0352-4785-D6D8-518A-24705274BCD4}"/>
              </a:ext>
            </a:extLst>
          </p:cNvPr>
          <p:cNvSpPr txBox="1"/>
          <p:nvPr/>
        </p:nvSpPr>
        <p:spPr>
          <a:xfrm>
            <a:off x="268135" y="1333719"/>
            <a:ext cx="1659964" cy="18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Adonijah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(David’s son) tries to make himself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unbeknown to David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406E4-D057-5561-DB37-1859B584F160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7883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31375-2E21-4DFC-D6D5-FE4C0CFB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FDBA36-72D1-4026-44B3-B7099D724E36}"/>
              </a:ext>
            </a:extLst>
          </p:cNvPr>
          <p:cNvSpPr txBox="1"/>
          <p:nvPr/>
        </p:nvSpPr>
        <p:spPr>
          <a:xfrm>
            <a:off x="0" y="610136"/>
            <a:ext cx="1219200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desires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 / warmth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Church / The Bride of Christ.</a:t>
            </a:r>
          </a:p>
          <a:p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for /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wife/virgin ………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believers, we are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and chosen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God</a:t>
            </a:r>
          </a:p>
          <a:p>
            <a:pPr algn="ctr"/>
            <a:r>
              <a:rPr lang="en-GB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2v9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‘But you are a chosen people, a royal priesthood, a holy nation, God’s special possession’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 threat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queen/wife ………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enemy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Church (wife) is under attack.</a:t>
            </a:r>
          </a:p>
          <a:p>
            <a:pPr algn="ctr"/>
            <a:r>
              <a:rPr lang="en-GB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5v8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‘Be alert / of sober mind. Your enemy the devil prowls like a roaring lion looking….to devour’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sz="1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is ‘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unaware’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threat ………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Often, God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waits for the church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cry out before he acts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threat 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and Mordecai represent the OT Law + Prophets /Word of God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They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/ inform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wife / Church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danger to God’s people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tell the wife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Go to the king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– urge him to act!’……...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encourages us to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 and petition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We must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God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needs / protection / safety</a:t>
            </a:r>
          </a:p>
          <a:p>
            <a:endParaRPr lang="en-US" sz="18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king acts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being petitioned ………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promises ‘I will hear your prayers and answer’</a:t>
            </a:r>
          </a:p>
          <a:p>
            <a:pPr algn="ctr"/>
            <a:r>
              <a:rPr lang="en-GB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4v15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‘Let us therefore come boldly to the throne of grace, that we may obtain mercy and find </a:t>
            </a:r>
          </a:p>
          <a:p>
            <a:pPr algn="ctr"/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to help in time of need.’</a:t>
            </a: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0DC82-7928-85CC-0771-557C2B7A620C}"/>
              </a:ext>
            </a:extLst>
          </p:cNvPr>
          <p:cNvSpPr txBox="1"/>
          <p:nvPr/>
        </p:nvSpPr>
        <p:spPr>
          <a:xfrm>
            <a:off x="4174957" y="0"/>
            <a:ext cx="327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Meaning / interpretation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9B6C2-4E7C-5C74-BA69-48D85CBA79A7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689655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0A1A3-BAAB-BE83-DE89-3499DF9F6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3F3CC3-EA67-A48F-C0C4-44775590CC3A}"/>
              </a:ext>
            </a:extLst>
          </p:cNvPr>
          <p:cNvSpPr txBox="1"/>
          <p:nvPr/>
        </p:nvSpPr>
        <p:spPr>
          <a:xfrm>
            <a:off x="0" y="610136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requires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wife/virgin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desires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 / warmth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Church / The Bride of Christ.</a:t>
            </a:r>
          </a:p>
          <a:p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for /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wife/virgin ………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believers, we are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and chosen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God</a:t>
            </a:r>
          </a:p>
          <a:p>
            <a:pPr algn="ctr"/>
            <a:r>
              <a:rPr lang="en-GB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2v9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‘But you are a chosen people, a royal priesthood, a holy nation, God’s special possession’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 threat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queen/wife ………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enemy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Church (wife) is under attack.</a:t>
            </a:r>
          </a:p>
          <a:p>
            <a:pPr algn="ctr"/>
            <a:r>
              <a:rPr lang="en-GB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5v8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‘Be alert / of sober mind. Your enemy the devil prowls like a roaring lion looking….to devour’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sz="1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king is ‘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unaware’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threat ………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Often, God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waits for the church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cry out before he acts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Mordecai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threat …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 and Mordecai represent the OT Law + Prophets /Word of God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They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/ inform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wife / Church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danger to God’s people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tell the wife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Go to the king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– urge him to act!’……...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encourages us to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 and petition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We must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God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needs / protection / safety</a:t>
            </a:r>
          </a:p>
          <a:p>
            <a:endParaRPr lang="en-US" sz="18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king acts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being petitioned ………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promises ‘I will hear your prayers and answer’</a:t>
            </a:r>
          </a:p>
          <a:p>
            <a:pPr algn="ctr"/>
            <a:r>
              <a:rPr lang="en-GB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4v15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‘Let us therefore come boldly to the throne of grace, that we may obtain mercy and find </a:t>
            </a:r>
          </a:p>
          <a:p>
            <a:pPr algn="ctr"/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to help in time of need.’</a:t>
            </a:r>
          </a:p>
          <a:p>
            <a:endParaRPr lang="en-GB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enemy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defeated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wife’s people prosper ………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is faithful who promised - we are victorious in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46E69-A78C-8024-424C-3785FBA40100}"/>
              </a:ext>
            </a:extLst>
          </p:cNvPr>
          <p:cNvSpPr txBox="1"/>
          <p:nvPr/>
        </p:nvSpPr>
        <p:spPr>
          <a:xfrm>
            <a:off x="4174957" y="0"/>
            <a:ext cx="327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Meaning / interpretation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B7CD2-43E4-43E8-31D0-3DD2DF2ED659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61593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FFA41E-9F1C-DCC6-B1F4-8F04121BA4D5}"/>
              </a:ext>
            </a:extLst>
          </p:cNvPr>
          <p:cNvSpPr txBox="1"/>
          <p:nvPr/>
        </p:nvSpPr>
        <p:spPr>
          <a:xfrm>
            <a:off x="0" y="0"/>
            <a:ext cx="1200912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 Comparison of Two Scriptures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Kings Chapter 1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of Esther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underlying message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repeated here?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God wants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fellowship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with us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called and chosen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by God  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 Christians / the Church – we are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under attack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from the enemy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God wants the Church / His bride to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come and pray / petition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Him for help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The Word encourages us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pray / act / trust God / draw near to Him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God is faithful and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hears our cries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/ prayer</a:t>
            </a:r>
          </a:p>
          <a:p>
            <a:pPr marL="457200" lvl="0" indent="-457200"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God answers and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delivers us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trouble because we have a relationship with him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AACBE3-01AC-4AF1-5500-2A142A1E360E}"/>
              </a:ext>
            </a:extLst>
          </p:cNvPr>
          <p:cNvSpPr txBox="1"/>
          <p:nvPr/>
        </p:nvSpPr>
        <p:spPr>
          <a:xfrm>
            <a:off x="0" y="17860"/>
            <a:ext cx="96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0478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CF7D0-BB28-3C91-5122-6381263A1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7273343-2ABD-05C3-8D12-74C0892F3524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A52D1-BF69-A2C6-B0D6-7AB518030085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68CB92-2658-5D27-8D94-A6044C66D38A}"/>
              </a:ext>
            </a:extLst>
          </p:cNvPr>
          <p:cNvSpPr txBox="1"/>
          <p:nvPr/>
        </p:nvSpPr>
        <p:spPr>
          <a:xfrm>
            <a:off x="9541660" y="5292781"/>
            <a:ext cx="159531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David is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dying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F14D2F-25D2-5EA4-69FD-616A4D7FA642}"/>
              </a:ext>
            </a:extLst>
          </p:cNvPr>
          <p:cNvSpPr txBox="1"/>
          <p:nvPr/>
        </p:nvSpPr>
        <p:spPr>
          <a:xfrm>
            <a:off x="4651587" y="110739"/>
            <a:ext cx="276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 Kings Chapter 1</a:t>
            </a:r>
          </a:p>
        </p:txBody>
      </p:sp>
      <p:pic>
        <p:nvPicPr>
          <p:cNvPr id="5" name="Picture 4" descr="A cartoon of a person in a bed&#10;&#10;AI-generated content may be incorrect.">
            <a:extLst>
              <a:ext uri="{FF2B5EF4-FFF2-40B4-BE49-F238E27FC236}">
                <a16:creationId xmlns:a16="http://schemas.microsoft.com/office/drawing/2014/main" id="{E9CD37B8-5A84-4796-146E-1DEA05A0E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10" y="3375081"/>
            <a:ext cx="1442373" cy="191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128A8E-1111-7B75-CFCA-78FA4AFA630A}"/>
              </a:ext>
            </a:extLst>
          </p:cNvPr>
          <p:cNvSpPr txBox="1"/>
          <p:nvPr/>
        </p:nvSpPr>
        <p:spPr>
          <a:xfrm>
            <a:off x="8982088" y="1677567"/>
            <a:ext cx="22971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throughout the kingdom for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virgin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keep him warm =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Abishag</a:t>
            </a:r>
          </a:p>
        </p:txBody>
      </p:sp>
      <p:pic>
        <p:nvPicPr>
          <p:cNvPr id="7" name="Picture 6" descr="A cartoon of a person wearing a robe&#10;&#10;AI-generated content may be incorrect.">
            <a:extLst>
              <a:ext uri="{FF2B5EF4-FFF2-40B4-BE49-F238E27FC236}">
                <a16:creationId xmlns:a16="http://schemas.microsoft.com/office/drawing/2014/main" id="{EFFD77CE-D4EE-0B3D-9CEA-1E3319F81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254" y="3375081"/>
            <a:ext cx="1480384" cy="1480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4EC1EB-E985-8AEF-30D0-E1DC5C0EA87D}"/>
              </a:ext>
            </a:extLst>
          </p:cNvPr>
          <p:cNvSpPr txBox="1"/>
          <p:nvPr/>
        </p:nvSpPr>
        <p:spPr>
          <a:xfrm>
            <a:off x="268135" y="1333719"/>
            <a:ext cx="1659964" cy="18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Adonijah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(David’s son) tries to make himself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unbeknown to David</a:t>
            </a:r>
          </a:p>
        </p:txBody>
      </p:sp>
      <p:pic>
        <p:nvPicPr>
          <p:cNvPr id="9" name="Picture 8" descr="A cartoon of a person holding a staff&#10;&#10;AI-generated content may be incorrect.">
            <a:extLst>
              <a:ext uri="{FF2B5EF4-FFF2-40B4-BE49-F238E27FC236}">
                <a16:creationId xmlns:a16="http://schemas.microsoft.com/office/drawing/2014/main" id="{AE7671C2-3BB3-6704-19CB-8C411AE8C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35" y="3747820"/>
            <a:ext cx="1750763" cy="2302806"/>
          </a:xfrm>
          <a:prstGeom prst="rect">
            <a:avLst/>
          </a:prstGeom>
        </p:spPr>
      </p:pic>
      <p:pic>
        <p:nvPicPr>
          <p:cNvPr id="11" name="Picture 10" descr="A cartoon of a person wearing a purple and blue shirt&#10;&#10;AI-generated content may be incorrect.">
            <a:extLst>
              <a:ext uri="{FF2B5EF4-FFF2-40B4-BE49-F238E27FC236}">
                <a16:creationId xmlns:a16="http://schemas.microsoft.com/office/drawing/2014/main" id="{A53DFB03-860D-55CC-DF3D-962315548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099" y="1333720"/>
            <a:ext cx="1480384" cy="1776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C740C3-6B9D-94E9-3169-41630A08BE71}"/>
              </a:ext>
            </a:extLst>
          </p:cNvPr>
          <p:cNvSpPr txBox="1"/>
          <p:nvPr/>
        </p:nvSpPr>
        <p:spPr>
          <a:xfrm>
            <a:off x="2237874" y="4078705"/>
            <a:ext cx="1913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prophet sees what Adonijah has done…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678CD-DF73-AE53-F595-C35DA70D9989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8983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E4004-8A76-28AF-5B53-5C528FF70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2DC732A-5FFD-8424-5496-EE090FC892BC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6CBBA1-4709-C29B-4597-4C7EB0419E6D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70E4D0-4F89-267E-2433-426416E7B84C}"/>
              </a:ext>
            </a:extLst>
          </p:cNvPr>
          <p:cNvSpPr txBox="1"/>
          <p:nvPr/>
        </p:nvSpPr>
        <p:spPr>
          <a:xfrm>
            <a:off x="9541660" y="5292781"/>
            <a:ext cx="159531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David is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dying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F9B02-A008-A0FE-D162-8D9C54536AB4}"/>
              </a:ext>
            </a:extLst>
          </p:cNvPr>
          <p:cNvSpPr txBox="1"/>
          <p:nvPr/>
        </p:nvSpPr>
        <p:spPr>
          <a:xfrm>
            <a:off x="4651587" y="110739"/>
            <a:ext cx="276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 Kings Chapter 1</a:t>
            </a:r>
          </a:p>
        </p:txBody>
      </p:sp>
      <p:pic>
        <p:nvPicPr>
          <p:cNvPr id="5" name="Picture 4" descr="A cartoon of a person in a bed&#10;&#10;AI-generated content may be incorrect.">
            <a:extLst>
              <a:ext uri="{FF2B5EF4-FFF2-40B4-BE49-F238E27FC236}">
                <a16:creationId xmlns:a16="http://schemas.microsoft.com/office/drawing/2014/main" id="{99E72E5A-341A-6031-4A17-B45CFDCE9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10" y="3375081"/>
            <a:ext cx="1442373" cy="191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997BFE-7257-968E-D513-6EADC076235A}"/>
              </a:ext>
            </a:extLst>
          </p:cNvPr>
          <p:cNvSpPr txBox="1"/>
          <p:nvPr/>
        </p:nvSpPr>
        <p:spPr>
          <a:xfrm>
            <a:off x="8982088" y="1677567"/>
            <a:ext cx="22971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throughout the kingdom for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virgin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keep him warm =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Abishag</a:t>
            </a:r>
          </a:p>
        </p:txBody>
      </p:sp>
      <p:pic>
        <p:nvPicPr>
          <p:cNvPr id="7" name="Picture 6" descr="A cartoon of a person wearing a robe&#10;&#10;AI-generated content may be incorrect.">
            <a:extLst>
              <a:ext uri="{FF2B5EF4-FFF2-40B4-BE49-F238E27FC236}">
                <a16:creationId xmlns:a16="http://schemas.microsoft.com/office/drawing/2014/main" id="{7CF4C49B-D29C-6890-4B65-F06AA2A68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254" y="3375081"/>
            <a:ext cx="1480384" cy="1480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9822CE-D5D5-B4C2-C820-ACA02C4BFBF8}"/>
              </a:ext>
            </a:extLst>
          </p:cNvPr>
          <p:cNvSpPr txBox="1"/>
          <p:nvPr/>
        </p:nvSpPr>
        <p:spPr>
          <a:xfrm>
            <a:off x="268135" y="1333719"/>
            <a:ext cx="1659964" cy="18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Adonijah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(David’s son) tries to make himself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unbeknown to David</a:t>
            </a:r>
          </a:p>
        </p:txBody>
      </p:sp>
      <p:pic>
        <p:nvPicPr>
          <p:cNvPr id="9" name="Picture 8" descr="A cartoon of a person holding a staff&#10;&#10;AI-generated content may be incorrect.">
            <a:extLst>
              <a:ext uri="{FF2B5EF4-FFF2-40B4-BE49-F238E27FC236}">
                <a16:creationId xmlns:a16="http://schemas.microsoft.com/office/drawing/2014/main" id="{FC61F716-7D3C-769E-5465-CB63A7043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35" y="3747820"/>
            <a:ext cx="1750763" cy="2302806"/>
          </a:xfrm>
          <a:prstGeom prst="rect">
            <a:avLst/>
          </a:prstGeom>
        </p:spPr>
      </p:pic>
      <p:pic>
        <p:nvPicPr>
          <p:cNvPr id="11" name="Picture 10" descr="A cartoon of a person wearing a purple and blue shirt&#10;&#10;AI-generated content may be incorrect.">
            <a:extLst>
              <a:ext uri="{FF2B5EF4-FFF2-40B4-BE49-F238E27FC236}">
                <a16:creationId xmlns:a16="http://schemas.microsoft.com/office/drawing/2014/main" id="{7E634FD5-74AB-4E06-BB6B-5205C3771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099" y="1333720"/>
            <a:ext cx="1480384" cy="1776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EB4E49-8A1A-688D-364F-E05EEDA5707A}"/>
              </a:ext>
            </a:extLst>
          </p:cNvPr>
          <p:cNvSpPr txBox="1"/>
          <p:nvPr/>
        </p:nvSpPr>
        <p:spPr>
          <a:xfrm>
            <a:off x="2237874" y="4078705"/>
            <a:ext cx="1852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prophet sees what Adonijah has done…</a:t>
            </a:r>
          </a:p>
        </p:txBody>
      </p:sp>
      <p:pic>
        <p:nvPicPr>
          <p:cNvPr id="8" name="Picture 7" descr="A cartoon of a person in a blue robe&#10;&#10;AI-generated content may be incorrect.">
            <a:extLst>
              <a:ext uri="{FF2B5EF4-FFF2-40B4-BE49-F238E27FC236}">
                <a16:creationId xmlns:a16="http://schemas.microsoft.com/office/drawing/2014/main" id="{11C396D1-A250-2757-41B3-4F3238682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627" y="1677567"/>
            <a:ext cx="1151782" cy="39672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931BC1-8AA2-D0E4-9946-FF8B9CBCA3A7}"/>
              </a:ext>
            </a:extLst>
          </p:cNvPr>
          <p:cNvSpPr txBox="1"/>
          <p:nvPr/>
        </p:nvSpPr>
        <p:spPr>
          <a:xfrm>
            <a:off x="2925222" y="5279033"/>
            <a:ext cx="2265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…and tells David’s wife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Bathsheba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urge the king to make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Solomon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king quickly!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463E7-82EE-F5C5-3B4D-23A42C8FF559}"/>
              </a:ext>
            </a:extLst>
          </p:cNvPr>
          <p:cNvSpPr txBox="1"/>
          <p:nvPr/>
        </p:nvSpPr>
        <p:spPr>
          <a:xfrm>
            <a:off x="6504520" y="5460150"/>
            <a:ext cx="1565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Bathsheba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(David’s wife)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2D489-3F2D-C74A-FF6C-46FA54A64D0B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2057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5BC8A-60F3-8DBA-2735-DD42291AF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95C2640-0584-7614-0963-229BE6D325E5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0505EC-603B-A956-812B-E20106ABFAD5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CBF2B1-F725-6754-818D-344D0AE4595A}"/>
              </a:ext>
            </a:extLst>
          </p:cNvPr>
          <p:cNvSpPr txBox="1"/>
          <p:nvPr/>
        </p:nvSpPr>
        <p:spPr>
          <a:xfrm>
            <a:off x="9541660" y="5292781"/>
            <a:ext cx="159531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David is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dying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3D636-6EF8-DDA7-4B3B-A3BC13EEA685}"/>
              </a:ext>
            </a:extLst>
          </p:cNvPr>
          <p:cNvSpPr txBox="1"/>
          <p:nvPr/>
        </p:nvSpPr>
        <p:spPr>
          <a:xfrm>
            <a:off x="4651587" y="110739"/>
            <a:ext cx="276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 Kings Chapter 1</a:t>
            </a:r>
          </a:p>
        </p:txBody>
      </p:sp>
      <p:pic>
        <p:nvPicPr>
          <p:cNvPr id="5" name="Picture 4" descr="A cartoon of a person in a bed&#10;&#10;AI-generated content may be incorrect.">
            <a:extLst>
              <a:ext uri="{FF2B5EF4-FFF2-40B4-BE49-F238E27FC236}">
                <a16:creationId xmlns:a16="http://schemas.microsoft.com/office/drawing/2014/main" id="{D44C69C4-7CA5-D4AF-3E41-9F3841D81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10" y="3375081"/>
            <a:ext cx="1442373" cy="191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57BC01-4D4A-9C77-1B88-CED346483A2E}"/>
              </a:ext>
            </a:extLst>
          </p:cNvPr>
          <p:cNvSpPr txBox="1"/>
          <p:nvPr/>
        </p:nvSpPr>
        <p:spPr>
          <a:xfrm>
            <a:off x="8982088" y="1677567"/>
            <a:ext cx="22971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throughout the kingdom for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virgin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keep him warm =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Abishag</a:t>
            </a:r>
          </a:p>
        </p:txBody>
      </p:sp>
      <p:pic>
        <p:nvPicPr>
          <p:cNvPr id="7" name="Picture 6" descr="A cartoon of a person wearing a robe&#10;&#10;AI-generated content may be incorrect.">
            <a:extLst>
              <a:ext uri="{FF2B5EF4-FFF2-40B4-BE49-F238E27FC236}">
                <a16:creationId xmlns:a16="http://schemas.microsoft.com/office/drawing/2014/main" id="{FD25A047-0603-E7F7-A163-FFAFDBFC5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254" y="3375081"/>
            <a:ext cx="1480384" cy="1480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981E0C-1D31-1660-BDE7-031303E5EF43}"/>
              </a:ext>
            </a:extLst>
          </p:cNvPr>
          <p:cNvSpPr txBox="1"/>
          <p:nvPr/>
        </p:nvSpPr>
        <p:spPr>
          <a:xfrm>
            <a:off x="268135" y="1333719"/>
            <a:ext cx="1659964" cy="18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Adonijah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(David’s son) tries to make himself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unbeknown to David</a:t>
            </a:r>
          </a:p>
        </p:txBody>
      </p:sp>
      <p:pic>
        <p:nvPicPr>
          <p:cNvPr id="9" name="Picture 8" descr="A cartoon of a person holding a staff&#10;&#10;AI-generated content may be incorrect.">
            <a:extLst>
              <a:ext uri="{FF2B5EF4-FFF2-40B4-BE49-F238E27FC236}">
                <a16:creationId xmlns:a16="http://schemas.microsoft.com/office/drawing/2014/main" id="{B9A89D19-2CA4-F516-C6F4-4A947E275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35" y="3747820"/>
            <a:ext cx="1750763" cy="2302806"/>
          </a:xfrm>
          <a:prstGeom prst="rect">
            <a:avLst/>
          </a:prstGeom>
        </p:spPr>
      </p:pic>
      <p:pic>
        <p:nvPicPr>
          <p:cNvPr id="11" name="Picture 10" descr="A cartoon of a person wearing a purple and blue shirt&#10;&#10;AI-generated content may be incorrect.">
            <a:extLst>
              <a:ext uri="{FF2B5EF4-FFF2-40B4-BE49-F238E27FC236}">
                <a16:creationId xmlns:a16="http://schemas.microsoft.com/office/drawing/2014/main" id="{1343199F-F650-9EAF-D0BB-822E96358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099" y="1333720"/>
            <a:ext cx="1480384" cy="1776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2EA6C7-6EB8-3EC7-F39F-A8ECCDC3CF5F}"/>
              </a:ext>
            </a:extLst>
          </p:cNvPr>
          <p:cNvSpPr txBox="1"/>
          <p:nvPr/>
        </p:nvSpPr>
        <p:spPr>
          <a:xfrm>
            <a:off x="2237874" y="4078705"/>
            <a:ext cx="1852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prophet sees what Adonijah has done…</a:t>
            </a:r>
          </a:p>
        </p:txBody>
      </p:sp>
      <p:pic>
        <p:nvPicPr>
          <p:cNvPr id="8" name="Picture 7" descr="A cartoon of a person in a blue robe&#10;&#10;AI-generated content may be incorrect.">
            <a:extLst>
              <a:ext uri="{FF2B5EF4-FFF2-40B4-BE49-F238E27FC236}">
                <a16:creationId xmlns:a16="http://schemas.microsoft.com/office/drawing/2014/main" id="{D13A74DC-6767-DDFC-6762-11301769D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627" y="1677567"/>
            <a:ext cx="1151782" cy="39672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58CE1D-3AC8-4934-C256-5F4753DCFFEA}"/>
              </a:ext>
            </a:extLst>
          </p:cNvPr>
          <p:cNvSpPr txBox="1"/>
          <p:nvPr/>
        </p:nvSpPr>
        <p:spPr>
          <a:xfrm>
            <a:off x="2925222" y="5279033"/>
            <a:ext cx="2265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…and tells David’s wife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Bathsheba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urge the king to make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Solomon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king quickly!</a:t>
            </a:r>
          </a:p>
        </p:txBody>
      </p:sp>
      <p:pic>
        <p:nvPicPr>
          <p:cNvPr id="18" name="Picture 17" descr="A person wearing a crown&#10;&#10;AI-generated content may be incorrect.">
            <a:extLst>
              <a:ext uri="{FF2B5EF4-FFF2-40B4-BE49-F238E27FC236}">
                <a16:creationId xmlns:a16="http://schemas.microsoft.com/office/drawing/2014/main" id="{F145070B-0D06-F3C9-487B-EC19EFA42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9612" y="1049801"/>
            <a:ext cx="1201084" cy="1290053"/>
          </a:xfrm>
          <a:prstGeom prst="rect">
            <a:avLst/>
          </a:prstGeom>
        </p:spPr>
      </p:pic>
      <p:pic>
        <p:nvPicPr>
          <p:cNvPr id="24" name="Picture 23" descr="A red heart with white background&#10;&#10;AI-generated content may be incorrect.">
            <a:extLst>
              <a:ext uri="{FF2B5EF4-FFF2-40B4-BE49-F238E27FC236}">
                <a16:creationId xmlns:a16="http://schemas.microsoft.com/office/drawing/2014/main" id="{76519F24-1B60-18AF-7ADF-5006E611DE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007" y="1154347"/>
            <a:ext cx="564372" cy="523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82624F-9551-35EE-E147-494C639F2813}"/>
              </a:ext>
            </a:extLst>
          </p:cNvPr>
          <p:cNvSpPr txBox="1"/>
          <p:nvPr/>
        </p:nvSpPr>
        <p:spPr>
          <a:xfrm>
            <a:off x="6504520" y="5460150"/>
            <a:ext cx="1565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Bathsheba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(David’s wife)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86F371-1408-3AA5-BB6E-6E07981DF5F9}"/>
              </a:ext>
            </a:extLst>
          </p:cNvPr>
          <p:cNvSpPr txBox="1"/>
          <p:nvPr/>
        </p:nvSpPr>
        <p:spPr>
          <a:xfrm>
            <a:off x="5330948" y="2244307"/>
            <a:ext cx="1514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Solomon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(David and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Bathsheba’s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0C802F-3607-9FB9-0C7B-97E0FFA3821D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3626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5BA39-D403-C68E-57DA-D49BCCF57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0B9412E-8EA1-4AF6-CF23-52BC5CE4428F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8B96D3-4D48-FB68-3D7A-4C42549644EF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B4218F-53E2-FAD3-FCDD-0E83B3DE4CB1}"/>
              </a:ext>
            </a:extLst>
          </p:cNvPr>
          <p:cNvSpPr txBox="1"/>
          <p:nvPr/>
        </p:nvSpPr>
        <p:spPr>
          <a:xfrm>
            <a:off x="9541660" y="5292781"/>
            <a:ext cx="159531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David is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dying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7D772-5C68-72CE-4306-FC81FFD89B84}"/>
              </a:ext>
            </a:extLst>
          </p:cNvPr>
          <p:cNvSpPr txBox="1"/>
          <p:nvPr/>
        </p:nvSpPr>
        <p:spPr>
          <a:xfrm>
            <a:off x="4651587" y="110739"/>
            <a:ext cx="276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 Kings Chapter 1</a:t>
            </a:r>
          </a:p>
        </p:txBody>
      </p:sp>
      <p:pic>
        <p:nvPicPr>
          <p:cNvPr id="5" name="Picture 4" descr="A cartoon of a person in a bed&#10;&#10;AI-generated content may be incorrect.">
            <a:extLst>
              <a:ext uri="{FF2B5EF4-FFF2-40B4-BE49-F238E27FC236}">
                <a16:creationId xmlns:a16="http://schemas.microsoft.com/office/drawing/2014/main" id="{9544B4C6-9E9F-398A-48FA-839B8AB5F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10" y="3375081"/>
            <a:ext cx="1442373" cy="191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11D80-8B2E-5A9B-0AFC-5278D85E6DFC}"/>
              </a:ext>
            </a:extLst>
          </p:cNvPr>
          <p:cNvSpPr txBox="1"/>
          <p:nvPr/>
        </p:nvSpPr>
        <p:spPr>
          <a:xfrm>
            <a:off x="8982088" y="1677567"/>
            <a:ext cx="22971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throughout the kingdom for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virgin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keep him warm =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Abishag</a:t>
            </a:r>
          </a:p>
        </p:txBody>
      </p:sp>
      <p:pic>
        <p:nvPicPr>
          <p:cNvPr id="7" name="Picture 6" descr="A cartoon of a person wearing a robe&#10;&#10;AI-generated content may be incorrect.">
            <a:extLst>
              <a:ext uri="{FF2B5EF4-FFF2-40B4-BE49-F238E27FC236}">
                <a16:creationId xmlns:a16="http://schemas.microsoft.com/office/drawing/2014/main" id="{7CC859F5-B702-4C65-EFCD-EEC3728D9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254" y="3375081"/>
            <a:ext cx="1480384" cy="1480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33F64-A4E6-B452-23AD-0525D7559EDD}"/>
              </a:ext>
            </a:extLst>
          </p:cNvPr>
          <p:cNvSpPr txBox="1"/>
          <p:nvPr/>
        </p:nvSpPr>
        <p:spPr>
          <a:xfrm>
            <a:off x="268135" y="1333719"/>
            <a:ext cx="1659964" cy="18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Adonijah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(David’s son) tries to make himself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unbeknown to David</a:t>
            </a:r>
          </a:p>
        </p:txBody>
      </p:sp>
      <p:pic>
        <p:nvPicPr>
          <p:cNvPr id="9" name="Picture 8" descr="A cartoon of a person holding a staff&#10;&#10;AI-generated content may be incorrect.">
            <a:extLst>
              <a:ext uri="{FF2B5EF4-FFF2-40B4-BE49-F238E27FC236}">
                <a16:creationId xmlns:a16="http://schemas.microsoft.com/office/drawing/2014/main" id="{452F45AD-B45A-FEDF-69D5-0965A548D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35" y="3747820"/>
            <a:ext cx="1750763" cy="2302806"/>
          </a:xfrm>
          <a:prstGeom prst="rect">
            <a:avLst/>
          </a:prstGeom>
        </p:spPr>
      </p:pic>
      <p:pic>
        <p:nvPicPr>
          <p:cNvPr id="11" name="Picture 10" descr="A cartoon of a person wearing a purple and blue shirt&#10;&#10;AI-generated content may be incorrect.">
            <a:extLst>
              <a:ext uri="{FF2B5EF4-FFF2-40B4-BE49-F238E27FC236}">
                <a16:creationId xmlns:a16="http://schemas.microsoft.com/office/drawing/2014/main" id="{AA998F4E-1087-5E5C-B1C4-989EAB754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099" y="1333720"/>
            <a:ext cx="1480384" cy="1776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AD8427-71F9-311B-9573-73A25EAF14CF}"/>
              </a:ext>
            </a:extLst>
          </p:cNvPr>
          <p:cNvSpPr txBox="1"/>
          <p:nvPr/>
        </p:nvSpPr>
        <p:spPr>
          <a:xfrm>
            <a:off x="2237874" y="4078705"/>
            <a:ext cx="1852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prophet sees what Adonijah has done…</a:t>
            </a:r>
          </a:p>
        </p:txBody>
      </p:sp>
      <p:pic>
        <p:nvPicPr>
          <p:cNvPr id="8" name="Picture 7" descr="A cartoon of a person in a blue robe&#10;&#10;AI-generated content may be incorrect.">
            <a:extLst>
              <a:ext uri="{FF2B5EF4-FFF2-40B4-BE49-F238E27FC236}">
                <a16:creationId xmlns:a16="http://schemas.microsoft.com/office/drawing/2014/main" id="{FAB70929-F6D5-8A35-27C5-5592C0B96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627" y="1677567"/>
            <a:ext cx="1151782" cy="39672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76C39D-0288-ACE4-880B-1EDE17EA151B}"/>
              </a:ext>
            </a:extLst>
          </p:cNvPr>
          <p:cNvSpPr txBox="1"/>
          <p:nvPr/>
        </p:nvSpPr>
        <p:spPr>
          <a:xfrm>
            <a:off x="2925222" y="5279033"/>
            <a:ext cx="2265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…and tells David’s wife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Bathsheba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urge the king to make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Solomon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king quickly!</a:t>
            </a:r>
          </a:p>
        </p:txBody>
      </p:sp>
      <p:pic>
        <p:nvPicPr>
          <p:cNvPr id="18" name="Picture 17" descr="A person wearing a crown&#10;&#10;AI-generated content may be incorrect.">
            <a:extLst>
              <a:ext uri="{FF2B5EF4-FFF2-40B4-BE49-F238E27FC236}">
                <a16:creationId xmlns:a16="http://schemas.microsoft.com/office/drawing/2014/main" id="{FDFC31D5-7DA1-C503-8643-3624497455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9612" y="1049801"/>
            <a:ext cx="1201084" cy="1290053"/>
          </a:xfrm>
          <a:prstGeom prst="rect">
            <a:avLst/>
          </a:prstGeom>
        </p:spPr>
      </p:pic>
      <p:pic>
        <p:nvPicPr>
          <p:cNvPr id="24" name="Picture 23" descr="A red heart with white background&#10;&#10;AI-generated content may be incorrect.">
            <a:extLst>
              <a:ext uri="{FF2B5EF4-FFF2-40B4-BE49-F238E27FC236}">
                <a16:creationId xmlns:a16="http://schemas.microsoft.com/office/drawing/2014/main" id="{4076A571-DE34-E4B8-469B-A9EE6D533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007" y="1154347"/>
            <a:ext cx="564372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1272A49-213A-A762-40F4-0A6A166F1403}"/>
              </a:ext>
            </a:extLst>
          </p:cNvPr>
          <p:cNvSpPr txBox="1"/>
          <p:nvPr/>
        </p:nvSpPr>
        <p:spPr>
          <a:xfrm>
            <a:off x="5330147" y="2486332"/>
            <a:ext cx="1329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Bathsheba reminds the king that her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son  Solomon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be  king after him…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1921E-34FA-FBEF-F87E-9035F861761F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3683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93DEA-8890-E5A4-5A75-248CDF5DE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11241-A294-E425-431F-1E866024AFD0}"/>
              </a:ext>
            </a:extLst>
          </p:cNvPr>
          <p:cNvSpPr/>
          <p:nvPr/>
        </p:nvSpPr>
        <p:spPr>
          <a:xfrm>
            <a:off x="6931627" y="232264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2B3616-BB57-2E1A-9228-47535525FBCB}"/>
              </a:ext>
            </a:extLst>
          </p:cNvPr>
          <p:cNvSpPr/>
          <p:nvPr/>
        </p:nvSpPr>
        <p:spPr>
          <a:xfrm>
            <a:off x="7743029" y="2311355"/>
            <a:ext cx="158044" cy="34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DF448D-6B21-E79D-066D-202792D18D7C}"/>
              </a:ext>
            </a:extLst>
          </p:cNvPr>
          <p:cNvSpPr txBox="1"/>
          <p:nvPr/>
        </p:nvSpPr>
        <p:spPr>
          <a:xfrm>
            <a:off x="9541660" y="5292781"/>
            <a:ext cx="159531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King David is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dying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B5FCDD-6476-06A2-961B-BC26FA69D9B4}"/>
              </a:ext>
            </a:extLst>
          </p:cNvPr>
          <p:cNvSpPr txBox="1"/>
          <p:nvPr/>
        </p:nvSpPr>
        <p:spPr>
          <a:xfrm>
            <a:off x="4651587" y="110739"/>
            <a:ext cx="276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 Kings Chapter 1</a:t>
            </a:r>
          </a:p>
        </p:txBody>
      </p:sp>
      <p:pic>
        <p:nvPicPr>
          <p:cNvPr id="5" name="Picture 4" descr="A cartoon of a person in a bed&#10;&#10;AI-generated content may be incorrect.">
            <a:extLst>
              <a:ext uri="{FF2B5EF4-FFF2-40B4-BE49-F238E27FC236}">
                <a16:creationId xmlns:a16="http://schemas.microsoft.com/office/drawing/2014/main" id="{4AEA6E49-9F07-3F1F-84B4-F694E0BE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10" y="3375081"/>
            <a:ext cx="1442373" cy="191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194AD7-DB13-B27C-0CE1-5BD03D3F86DF}"/>
              </a:ext>
            </a:extLst>
          </p:cNvPr>
          <p:cNvSpPr txBox="1"/>
          <p:nvPr/>
        </p:nvSpPr>
        <p:spPr>
          <a:xfrm>
            <a:off x="8982088" y="1677567"/>
            <a:ext cx="22971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search throughout the kingdom for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virgin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keep him warm =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Abishag</a:t>
            </a:r>
          </a:p>
        </p:txBody>
      </p:sp>
      <p:pic>
        <p:nvPicPr>
          <p:cNvPr id="7" name="Picture 6" descr="A cartoon of a person wearing a robe&#10;&#10;AI-generated content may be incorrect.">
            <a:extLst>
              <a:ext uri="{FF2B5EF4-FFF2-40B4-BE49-F238E27FC236}">
                <a16:creationId xmlns:a16="http://schemas.microsoft.com/office/drawing/2014/main" id="{ED3B18EB-73C6-13DF-1134-76CC6B8EF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254" y="3375081"/>
            <a:ext cx="1480384" cy="1480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D61F22-C59C-34D1-D170-0D618264A920}"/>
              </a:ext>
            </a:extLst>
          </p:cNvPr>
          <p:cNvSpPr txBox="1"/>
          <p:nvPr/>
        </p:nvSpPr>
        <p:spPr>
          <a:xfrm>
            <a:off x="268135" y="1333719"/>
            <a:ext cx="1659964" cy="18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Adonijah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(David’s son) tries to make himself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unbeknown to David</a:t>
            </a:r>
          </a:p>
        </p:txBody>
      </p:sp>
      <p:pic>
        <p:nvPicPr>
          <p:cNvPr id="9" name="Picture 8" descr="A cartoon of a person holding a staff&#10;&#10;AI-generated content may be incorrect.">
            <a:extLst>
              <a:ext uri="{FF2B5EF4-FFF2-40B4-BE49-F238E27FC236}">
                <a16:creationId xmlns:a16="http://schemas.microsoft.com/office/drawing/2014/main" id="{2F54A303-2D40-7EBF-C584-5ACC9FED2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35" y="3747820"/>
            <a:ext cx="1750763" cy="2302806"/>
          </a:xfrm>
          <a:prstGeom prst="rect">
            <a:avLst/>
          </a:prstGeom>
        </p:spPr>
      </p:pic>
      <p:pic>
        <p:nvPicPr>
          <p:cNvPr id="11" name="Picture 10" descr="A cartoon of a person wearing a purple and blue shirt&#10;&#10;AI-generated content may be incorrect.">
            <a:extLst>
              <a:ext uri="{FF2B5EF4-FFF2-40B4-BE49-F238E27FC236}">
                <a16:creationId xmlns:a16="http://schemas.microsoft.com/office/drawing/2014/main" id="{CE55AD69-124F-C0A7-37E4-035E877E7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099" y="1333720"/>
            <a:ext cx="1480384" cy="1776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40108A-4908-9760-7B32-D73B1CDAB40C}"/>
              </a:ext>
            </a:extLst>
          </p:cNvPr>
          <p:cNvSpPr txBox="1"/>
          <p:nvPr/>
        </p:nvSpPr>
        <p:spPr>
          <a:xfrm>
            <a:off x="2237874" y="4078705"/>
            <a:ext cx="1852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prophet sees what Adonijah has done…</a:t>
            </a:r>
          </a:p>
        </p:txBody>
      </p:sp>
      <p:pic>
        <p:nvPicPr>
          <p:cNvPr id="8" name="Picture 7" descr="A cartoon of a person in a blue robe&#10;&#10;AI-generated content may be incorrect.">
            <a:extLst>
              <a:ext uri="{FF2B5EF4-FFF2-40B4-BE49-F238E27FC236}">
                <a16:creationId xmlns:a16="http://schemas.microsoft.com/office/drawing/2014/main" id="{36007721-072D-3E2E-CEA2-A9B81C626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627" y="1677567"/>
            <a:ext cx="1151782" cy="39672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70387C-9BE7-F45E-BD0C-6A1E41F4F2E8}"/>
              </a:ext>
            </a:extLst>
          </p:cNvPr>
          <p:cNvSpPr txBox="1"/>
          <p:nvPr/>
        </p:nvSpPr>
        <p:spPr>
          <a:xfrm>
            <a:off x="2925222" y="5279033"/>
            <a:ext cx="2265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…and tells David’s wife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Bathsheba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urge the king to make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Solomon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king quickly!</a:t>
            </a:r>
          </a:p>
        </p:txBody>
      </p:sp>
      <p:pic>
        <p:nvPicPr>
          <p:cNvPr id="18" name="Picture 17" descr="A person wearing a crown&#10;&#10;AI-generated content may be incorrect.">
            <a:extLst>
              <a:ext uri="{FF2B5EF4-FFF2-40B4-BE49-F238E27FC236}">
                <a16:creationId xmlns:a16="http://schemas.microsoft.com/office/drawing/2014/main" id="{030477F2-90AE-3B4C-A900-373A13340B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9612" y="1049801"/>
            <a:ext cx="1201084" cy="1290053"/>
          </a:xfrm>
          <a:prstGeom prst="rect">
            <a:avLst/>
          </a:prstGeom>
        </p:spPr>
      </p:pic>
      <p:pic>
        <p:nvPicPr>
          <p:cNvPr id="24" name="Picture 23" descr="A red heart with white background&#10;&#10;AI-generated content may be incorrect.">
            <a:extLst>
              <a:ext uri="{FF2B5EF4-FFF2-40B4-BE49-F238E27FC236}">
                <a16:creationId xmlns:a16="http://schemas.microsoft.com/office/drawing/2014/main" id="{E64E9433-6F17-490E-58C3-0584114904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007" y="1154347"/>
            <a:ext cx="564372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1A806CB-568C-3EDC-59C2-F96B90E34EEC}"/>
              </a:ext>
            </a:extLst>
          </p:cNvPr>
          <p:cNvSpPr txBox="1"/>
          <p:nvPr/>
        </p:nvSpPr>
        <p:spPr>
          <a:xfrm>
            <a:off x="5330147" y="2486332"/>
            <a:ext cx="1329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Bathsheba reminds the king that her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son  Solomon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be  king after him…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F5DE7D-86F3-0BE3-F942-E7F7B1460338}"/>
              </a:ext>
            </a:extLst>
          </p:cNvPr>
          <p:cNvSpPr txBox="1"/>
          <p:nvPr/>
        </p:nvSpPr>
        <p:spPr>
          <a:xfrm>
            <a:off x="5994777" y="5556032"/>
            <a:ext cx="195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David agrees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makes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Solomon king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A7DC675-89C7-ADC4-7A1C-515DCA5F5253}"/>
                  </a:ext>
                </a:extLst>
              </p14:cNvPr>
              <p14:cNvContentPartPr/>
              <p14:nvPr/>
            </p14:nvContentPartPr>
            <p14:xfrm>
              <a:off x="1134834" y="144350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A7DC675-89C7-ADC4-7A1C-515DCA5F52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5834" y="14345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609474C-0F82-5AD2-658B-F985A7A042F1}"/>
                  </a:ext>
                </a:extLst>
              </p14:cNvPr>
              <p14:cNvContentPartPr/>
              <p14:nvPr/>
            </p14:nvContentPartPr>
            <p14:xfrm>
              <a:off x="1038714" y="219014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609474C-0F82-5AD2-658B-F985A7A042F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9714" y="218114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DAEF79-D985-CA12-90FB-02742D54D059}"/>
              </a:ext>
            </a:extLst>
          </p:cNvPr>
          <p:cNvSpPr txBox="1"/>
          <p:nvPr/>
        </p:nvSpPr>
        <p:spPr>
          <a:xfrm>
            <a:off x="0" y="17860"/>
            <a:ext cx="1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5037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</TotalTime>
  <Words>4217</Words>
  <Application>Microsoft Macintosh PowerPoint</Application>
  <PresentationFormat>Widescreen</PresentationFormat>
  <Paragraphs>485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A Comparison of Two Scriptures…Main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…but what does it mean?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Map of the End Times  from 1 Kings Chapter 1</dc:title>
  <dc:creator>rena jones</dc:creator>
  <cp:lastModifiedBy>rena jones</cp:lastModifiedBy>
  <cp:revision>117</cp:revision>
  <dcterms:created xsi:type="dcterms:W3CDTF">2023-04-05T11:15:31Z</dcterms:created>
  <dcterms:modified xsi:type="dcterms:W3CDTF">2026-01-18T08:20:26Z</dcterms:modified>
</cp:coreProperties>
</file>